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0"/>
  </p:notesMasterIdLst>
  <p:handoutMasterIdLst>
    <p:handoutMasterId r:id="rId31"/>
  </p:handoutMasterIdLst>
  <p:sldIdLst>
    <p:sldId id="287" r:id="rId5"/>
    <p:sldId id="285" r:id="rId6"/>
    <p:sldId id="303" r:id="rId7"/>
    <p:sldId id="302" r:id="rId8"/>
    <p:sldId id="301" r:id="rId9"/>
    <p:sldId id="295" r:id="rId10"/>
    <p:sldId id="289" r:id="rId11"/>
    <p:sldId id="307" r:id="rId12"/>
    <p:sldId id="306" r:id="rId13"/>
    <p:sldId id="296" r:id="rId14"/>
    <p:sldId id="330" r:id="rId15"/>
    <p:sldId id="332" r:id="rId16"/>
    <p:sldId id="328" r:id="rId17"/>
    <p:sldId id="329" r:id="rId18"/>
    <p:sldId id="334" r:id="rId19"/>
    <p:sldId id="308" r:id="rId20"/>
    <p:sldId id="318" r:id="rId21"/>
    <p:sldId id="326" r:id="rId22"/>
    <p:sldId id="327" r:id="rId23"/>
    <p:sldId id="321" r:id="rId24"/>
    <p:sldId id="322" r:id="rId25"/>
    <p:sldId id="323" r:id="rId26"/>
    <p:sldId id="324" r:id="rId27"/>
    <p:sldId id="325" r:id="rId28"/>
    <p:sldId id="316" r:id="rId29"/>
  </p:sldIdLst>
  <p:sldSz cx="9144000" cy="6858000" type="screen4x3"/>
  <p:notesSz cx="6858000" cy="9144000"/>
  <p:embeddedFontLst>
    <p:embeddedFont>
      <p:font typeface="Calibri" panose="020F0502020204030204" pitchFamily="34" charset="0"/>
      <p:regular r:id="rId32"/>
      <p:bold r:id="rId33"/>
      <p:italic r:id="rId34"/>
      <p:boldItalic r:id="rId35"/>
    </p:embeddedFont>
    <p:embeddedFont>
      <p:font typeface="FlandersArtSans-Bold" panose="020F0502020204030204" pitchFamily="34" charset="0"/>
      <p:regular r:id="rId36"/>
      <p:bold r:id="rId37"/>
      <p:italic r:id="rId38"/>
      <p:boldItalic r:id="rId39"/>
    </p:embeddedFont>
    <p:embeddedFont>
      <p:font typeface="FlandersArtSans-Medium" pitchFamily="2" charset="77"/>
      <p:regular r:id="rId40"/>
    </p:embeddedFont>
    <p:embeddedFont>
      <p:font typeface="FlandersArtSans-Regular" pitchFamily="2" charset="77"/>
      <p:regular r:id="rId41"/>
    </p:embeddedFont>
    <p:embeddedFont>
      <p:font typeface="Lucida Sans Unicode" panose="020B0602030504020204" pitchFamily="34" charset="0"/>
      <p:regular r:id="rId42"/>
    </p:embeddedFont>
  </p:embeddedFontLst>
  <p:custDataLst>
    <p:tags r:id="rId43"/>
  </p:custDataLst>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558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lmers Ivo" initials="PI" lastIdx="1" clrIdx="0">
    <p:extLst>
      <p:ext uri="{19B8F6BF-5375-455C-9EA6-DF929625EA0E}">
        <p15:presenceInfo xmlns:p15="http://schemas.microsoft.com/office/powerpoint/2012/main" userId="S::ivo.palmers@vlaanderen.be::8930ed81-5bab-4286-8ab6-f0913d74eaa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8B2B"/>
    <a:srgbClr val="9B9B9B"/>
    <a:srgbClr val="D26C24"/>
    <a:srgbClr val="D96422"/>
    <a:srgbClr val="C98D3A"/>
    <a:srgbClr val="FFFF00"/>
    <a:srgbClr val="717171"/>
    <a:srgbClr val="646464"/>
    <a:srgbClr val="EEEE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21" d="100"/>
          <a:sy n="121" d="100"/>
        </p:scale>
        <p:origin x="1904" y="176"/>
      </p:cViewPr>
      <p:guideLst>
        <p:guide orient="horz" pos="2160"/>
        <p:guide pos="2880"/>
        <p:guide pos="5581"/>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latin typeface="FlandersArtSans-Regular" panose="00000500000000000000" pitchFamily="2" charset="0"/>
            </a:endParaRPr>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FC7F27-3F35-C348-A7B2-F69A620161E2}" type="datetimeFigureOut">
              <a:rPr lang="nl-NL" smtClean="0">
                <a:latin typeface="FlandersArtSans-Regular" panose="00000500000000000000" pitchFamily="2" charset="0"/>
              </a:rPr>
              <a:t>03-12-2021</a:t>
            </a:fld>
            <a:endParaRPr lang="nl-NL">
              <a:latin typeface="FlandersArtSans-Regular" panose="00000500000000000000" pitchFamily="2" charset="0"/>
            </a:endParaRPr>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latin typeface="FlandersArtSans-Regular" panose="00000500000000000000" pitchFamily="2" charset="0"/>
            </a:endParaRPr>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B9D320-CCF8-334E-8C41-0A87F0B8CDFB}" type="slidenum">
              <a:rPr lang="nl-NL" smtClean="0">
                <a:latin typeface="FlandersArtSans-Regular" panose="00000500000000000000" pitchFamily="2" charset="0"/>
              </a:rPr>
              <a:t>‹nr.›</a:t>
            </a:fld>
            <a:endParaRPr lang="nl-NL">
              <a:latin typeface="FlandersArtSans-Regular" panose="00000500000000000000" pitchFamily="2" charset="0"/>
            </a:endParaRP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79113" y="8554910"/>
            <a:ext cx="1036494" cy="408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80068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landersArtSans-Regular" panose="00000500000000000000" pitchFamily="2" charset="0"/>
              </a:defRPr>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landersArtSans-Regular" panose="00000500000000000000" pitchFamily="2" charset="0"/>
              </a:defRPr>
            </a:lvl1pPr>
          </a:lstStyle>
          <a:p>
            <a:fld id="{6A937DD8-B20A-47A6-AA94-FD478FAA3C28}" type="datetimeFigureOut">
              <a:rPr lang="nl-BE" smtClean="0"/>
              <a:pPr/>
              <a:t>3/12/2021</a:t>
            </a:fld>
            <a:endParaRPr lang="nl-BE"/>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landersArtSans-Regular" panose="00000500000000000000" pitchFamily="2" charset="0"/>
              </a:defRPr>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landersArtSans-Regular" panose="00000500000000000000" pitchFamily="2" charset="0"/>
              </a:defRPr>
            </a:lvl1pPr>
          </a:lstStyle>
          <a:p>
            <a:fld id="{A15A0D9C-0CD0-4097-81EC-9B83965EC080}" type="slidenum">
              <a:rPr lang="nl-BE" smtClean="0"/>
              <a:pPr/>
              <a:t>‹nr.›</a:t>
            </a:fld>
            <a:endParaRPr lang="nl-BE"/>
          </a:p>
        </p:txBody>
      </p:sp>
    </p:spTree>
    <p:extLst>
      <p:ext uri="{BB962C8B-B14F-4D97-AF65-F5344CB8AC3E}">
        <p14:creationId xmlns:p14="http://schemas.microsoft.com/office/powerpoint/2010/main" val="4276783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landersArtSans-Regular" panose="00000500000000000000" pitchFamily="2" charset="0"/>
        <a:ea typeface="+mn-ea"/>
        <a:cs typeface="+mn-cs"/>
      </a:defRPr>
    </a:lvl1pPr>
    <a:lvl2pPr marL="457200" algn="l" defTabSz="914400" rtl="0" eaLnBrk="1" latinLnBrk="0" hangingPunct="1">
      <a:defRPr sz="1200" kern="1200">
        <a:solidFill>
          <a:schemeClr val="tx1"/>
        </a:solidFill>
        <a:latin typeface="FlandersArtSans-Regular" panose="00000500000000000000" pitchFamily="2" charset="0"/>
        <a:ea typeface="+mn-ea"/>
        <a:cs typeface="+mn-cs"/>
      </a:defRPr>
    </a:lvl2pPr>
    <a:lvl3pPr marL="914400" algn="l" defTabSz="914400" rtl="0" eaLnBrk="1" latinLnBrk="0" hangingPunct="1">
      <a:defRPr sz="1200" kern="1200">
        <a:solidFill>
          <a:schemeClr val="tx1"/>
        </a:solidFill>
        <a:latin typeface="FlandersArtSans-Regular" panose="00000500000000000000" pitchFamily="2" charset="0"/>
        <a:ea typeface="+mn-ea"/>
        <a:cs typeface="+mn-cs"/>
      </a:defRPr>
    </a:lvl3pPr>
    <a:lvl4pPr marL="1371600" algn="l" defTabSz="914400" rtl="0" eaLnBrk="1" latinLnBrk="0" hangingPunct="1">
      <a:defRPr sz="1200" kern="1200">
        <a:solidFill>
          <a:schemeClr val="tx1"/>
        </a:solidFill>
        <a:latin typeface="FlandersArtSans-Regular" panose="00000500000000000000" pitchFamily="2" charset="0"/>
        <a:ea typeface="+mn-ea"/>
        <a:cs typeface="+mn-cs"/>
      </a:defRPr>
    </a:lvl4pPr>
    <a:lvl5pPr marL="1828800" algn="l" defTabSz="914400" rtl="0" eaLnBrk="1" latinLnBrk="0" hangingPunct="1">
      <a:defRPr sz="1200" kern="1200">
        <a:solidFill>
          <a:schemeClr val="tx1"/>
        </a:solidFill>
        <a:latin typeface="FlandersArtSans-Regular"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rlzh.be/rlzh/projecten/biodiversiteit/plan-kiekendief/4832"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800">
                <a:effectLst/>
                <a:latin typeface="Calibri" panose="020F0502020204030204" pitchFamily="34" charset="0"/>
                <a:ea typeface="Calibri" panose="020F0502020204030204" pitchFamily="34" charset="0"/>
                <a:cs typeface="Times New Roman" panose="02020603050405020304" pitchFamily="18" charset="0"/>
              </a:rPr>
              <a:t>Vlaanderen is te klein voor onze wensen / We willen teveel.</a:t>
            </a:r>
            <a:br>
              <a:rPr lang="nl-BE" sz="1800">
                <a:effectLst/>
                <a:latin typeface="Calibri" panose="020F0502020204030204" pitchFamily="34" charset="0"/>
                <a:ea typeface="Calibri" panose="020F0502020204030204" pitchFamily="34" charset="0"/>
                <a:cs typeface="Times New Roman" panose="02020603050405020304" pitchFamily="18" charset="0"/>
              </a:rPr>
            </a:br>
            <a:r>
              <a:rPr lang="nl-BE" sz="1800">
                <a:effectLst/>
                <a:latin typeface="Calibri" panose="020F0502020204030204" pitchFamily="34" charset="0"/>
                <a:ea typeface="Calibri" panose="020F0502020204030204" pitchFamily="34" charset="0"/>
                <a:cs typeface="Times New Roman" panose="02020603050405020304" pitchFamily="18" charset="0"/>
              </a:rPr>
              <a:t>We vertrekken vanuit ene Europees perspectief. Hoe zitten de verhouding in VL </a:t>
            </a:r>
            <a:r>
              <a:rPr lang="nl-BE" sz="1800" err="1">
                <a:effectLst/>
                <a:latin typeface="Calibri" panose="020F0502020204030204" pitchFamily="34" charset="0"/>
                <a:ea typeface="Calibri" panose="020F0502020204030204" pitchFamily="34" charset="0"/>
                <a:cs typeface="Times New Roman" panose="02020603050405020304" pitchFamily="18" charset="0"/>
              </a:rPr>
              <a:t>tov</a:t>
            </a:r>
            <a:r>
              <a:rPr lang="nl-BE" sz="1800">
                <a:effectLst/>
                <a:latin typeface="Calibri" panose="020F0502020204030204" pitchFamily="34" charset="0"/>
                <a:ea typeface="Calibri" panose="020F0502020204030204" pitchFamily="34" charset="0"/>
                <a:cs typeface="Times New Roman" panose="02020603050405020304" pitchFamily="18" charset="0"/>
              </a:rPr>
              <a:t> andere landen?</a:t>
            </a:r>
            <a:endParaRPr lang="nl-BE"/>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2</a:t>
            </a:fld>
            <a:endParaRPr lang="nl-BE"/>
          </a:p>
        </p:txBody>
      </p:sp>
    </p:spTree>
    <p:extLst>
      <p:ext uri="{BB962C8B-B14F-4D97-AF65-F5344CB8AC3E}">
        <p14:creationId xmlns:p14="http://schemas.microsoft.com/office/powerpoint/2010/main" val="3522125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Tomaten-en-omegabaars-beste-vrienden-in-een-</a:t>
            </a:r>
            <a:r>
              <a:rPr lang="nl-BE" err="1"/>
              <a:t>aquaponic</a:t>
            </a:r>
            <a:r>
              <a:rPr lang="nl-BE"/>
              <a:t>-systeem</a:t>
            </a:r>
          </a:p>
          <a:p>
            <a:r>
              <a:rPr lang="nl-BE"/>
              <a:t>&amp;</a:t>
            </a:r>
          </a:p>
          <a:p>
            <a:r>
              <a:rPr lang="nl-BE" err="1"/>
              <a:t>Dakserre</a:t>
            </a:r>
            <a:r>
              <a:rPr lang="nl-BE"/>
              <a:t> op kistenloods reoveiling </a:t>
            </a:r>
            <a:r>
              <a:rPr lang="nl-BE">
                <a:sym typeface="Wingdings" panose="05000000000000000000" pitchFamily="2" charset="2"/>
              </a:rPr>
              <a:t> heet nu officieel </a:t>
            </a:r>
            <a:r>
              <a:rPr lang="nl-BE" err="1">
                <a:sym typeface="Wingdings" panose="05000000000000000000" pitchFamily="2" charset="2"/>
              </a:rPr>
              <a:t>Agrotopia</a:t>
            </a:r>
            <a:endParaRPr lang="nl-BE"/>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22</a:t>
            </a:fld>
            <a:endParaRPr lang="nl-BE"/>
          </a:p>
        </p:txBody>
      </p:sp>
    </p:spTree>
    <p:extLst>
      <p:ext uri="{BB962C8B-B14F-4D97-AF65-F5344CB8AC3E}">
        <p14:creationId xmlns:p14="http://schemas.microsoft.com/office/powerpoint/2010/main" val="138390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https://www.vlm.be/nl/themas/platteland/plattelandsthemas/landschapsparken/Paginas/default.aspx</a:t>
            </a:r>
          </a:p>
          <a:p>
            <a:endParaRPr lang="nl-BE"/>
          </a:p>
          <a:p>
            <a:r>
              <a:rPr lang="nl-BE"/>
              <a:t>http://denysenhoeve.be/</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23</a:t>
            </a:fld>
            <a:endParaRPr lang="nl-BE"/>
          </a:p>
        </p:txBody>
      </p:sp>
    </p:spTree>
    <p:extLst>
      <p:ext uri="{BB962C8B-B14F-4D97-AF65-F5344CB8AC3E}">
        <p14:creationId xmlns:p14="http://schemas.microsoft.com/office/powerpoint/2010/main" val="249573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https://www.natuurpunt.be/de-helden-van-de-boerennatuur</a:t>
            </a:r>
          </a:p>
          <a:p>
            <a:endParaRPr lang="nl-BE"/>
          </a:p>
          <a:p>
            <a:r>
              <a:rPr lang="nl-NL" b="0" i="0">
                <a:solidFill>
                  <a:srgbClr val="48484B"/>
                </a:solidFill>
                <a:effectLst/>
                <a:latin typeface="vaud"/>
              </a:rPr>
              <a:t>Boer Raf heeft een hart voor vogels van de boerennatuur. Samen met Hanne, Sven, Kjell en vele anderen zorgt hij ervoor dat de kiekendief een kans maakt op zijn akkers: </a:t>
            </a:r>
            <a:r>
              <a:rPr lang="nl-NL" b="0" i="0">
                <a:solidFill>
                  <a:srgbClr val="0CAECF"/>
                </a:solidFill>
                <a:effectLst/>
                <a:latin typeface="vaud"/>
                <a:hlinkClick r:id="rId3"/>
              </a:rPr>
              <a:t>Plan Kiekendief</a:t>
            </a:r>
            <a:r>
              <a:rPr lang="nl-NL" b="0" i="0">
                <a:solidFill>
                  <a:srgbClr val="48484B"/>
                </a:solidFill>
                <a:effectLst/>
                <a:latin typeface="vaud"/>
              </a:rPr>
              <a:t> brengt mensen samen die zorgen voor boer en natuur. Hun geheim? Vooroordelen opzij zetten en luisteren naar elkaar.</a:t>
            </a:r>
            <a:endParaRPr lang="nl-BE"/>
          </a:p>
          <a:p>
            <a:endParaRPr lang="nl-BE"/>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24</a:t>
            </a:fld>
            <a:endParaRPr lang="nl-BE"/>
          </a:p>
        </p:txBody>
      </p:sp>
    </p:spTree>
    <p:extLst>
      <p:ext uri="{BB962C8B-B14F-4D97-AF65-F5344CB8AC3E}">
        <p14:creationId xmlns:p14="http://schemas.microsoft.com/office/powerpoint/2010/main" val="259056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Cijfers </a:t>
            </a:r>
            <a:r>
              <a:rPr lang="nl-BE" err="1"/>
              <a:t>ifv</a:t>
            </a:r>
            <a:r>
              <a:rPr lang="nl-BE"/>
              <a:t> RURA2</a:t>
            </a:r>
          </a:p>
          <a:p>
            <a:r>
              <a:rPr lang="nl-BE"/>
              <a:t>https://www.standaard.be/cnt/dmf20140727_01193983</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3</a:t>
            </a:fld>
            <a:endParaRPr lang="nl-BE"/>
          </a:p>
        </p:txBody>
      </p:sp>
    </p:spTree>
    <p:extLst>
      <p:ext uri="{BB962C8B-B14F-4D97-AF65-F5344CB8AC3E}">
        <p14:creationId xmlns:p14="http://schemas.microsoft.com/office/powerpoint/2010/main" val="2971077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https://lv.vlaanderen.be/sites/default/files/attachments/buitenlandse_handel_in_agrarische_producten_2017_website.pdf</a:t>
            </a:r>
          </a:p>
          <a:p>
            <a:endParaRPr lang="nl-BE"/>
          </a:p>
          <a:p>
            <a:r>
              <a:rPr lang="nl-BE"/>
              <a:t>Zorgt voor druk op landbouwgebied</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4</a:t>
            </a:fld>
            <a:endParaRPr lang="nl-BE"/>
          </a:p>
        </p:txBody>
      </p:sp>
    </p:spTree>
    <p:extLst>
      <p:ext uri="{BB962C8B-B14F-4D97-AF65-F5344CB8AC3E}">
        <p14:creationId xmlns:p14="http://schemas.microsoft.com/office/powerpoint/2010/main" val="1346343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Boodschap is nog niet scherp!</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6</a:t>
            </a:fld>
            <a:endParaRPr lang="nl-BE"/>
          </a:p>
        </p:txBody>
      </p:sp>
    </p:spTree>
    <p:extLst>
      <p:ext uri="{BB962C8B-B14F-4D97-AF65-F5344CB8AC3E}">
        <p14:creationId xmlns:p14="http://schemas.microsoft.com/office/powerpoint/2010/main" val="16560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800">
                <a:effectLst/>
                <a:latin typeface="Calibri" panose="020F0502020204030204" pitchFamily="34" charset="0"/>
                <a:ea typeface="Calibri" panose="020F0502020204030204" pitchFamily="34" charset="0"/>
                <a:cs typeface="Times New Roman" panose="02020603050405020304" pitchFamily="18" charset="0"/>
              </a:rPr>
              <a:t>De druk op de open ruimte stijgt en stijgt. Bij </a:t>
            </a:r>
            <a:r>
              <a:rPr lang="nl-BE" sz="1800" err="1">
                <a:effectLst/>
                <a:latin typeface="Calibri" panose="020F0502020204030204" pitchFamily="34" charset="0"/>
                <a:ea typeface="Calibri" panose="020F0502020204030204" pitchFamily="34" charset="0"/>
                <a:cs typeface="Times New Roman" panose="02020603050405020304" pitchFamily="18" charset="0"/>
              </a:rPr>
              <a:t>vertuining</a:t>
            </a:r>
            <a:r>
              <a:rPr lang="nl-BE" sz="1800">
                <a:effectLst/>
                <a:latin typeface="Calibri" panose="020F0502020204030204" pitchFamily="34" charset="0"/>
                <a:ea typeface="Calibri" panose="020F0502020204030204" pitchFamily="34" charset="0"/>
                <a:cs typeface="Times New Roman" panose="02020603050405020304" pitchFamily="18" charset="0"/>
              </a:rPr>
              <a:t> en </a:t>
            </a:r>
            <a:r>
              <a:rPr lang="nl-BE" sz="1800" err="1">
                <a:effectLst/>
                <a:latin typeface="Calibri" panose="020F0502020204030204" pitchFamily="34" charset="0"/>
                <a:ea typeface="Calibri" panose="020F0502020204030204" pitchFamily="34" charset="0"/>
                <a:cs typeface="Times New Roman" panose="02020603050405020304" pitchFamily="18" charset="0"/>
              </a:rPr>
              <a:t>verpaarding</a:t>
            </a:r>
            <a:r>
              <a:rPr lang="nl-BE" sz="1800">
                <a:effectLst/>
                <a:latin typeface="Calibri" panose="020F0502020204030204" pitchFamily="34" charset="0"/>
                <a:ea typeface="Calibri" panose="020F0502020204030204" pitchFamily="34" charset="0"/>
                <a:cs typeface="Times New Roman" panose="02020603050405020304" pitchFamily="18" charset="0"/>
              </a:rPr>
              <a:t> kunnen we nog zeggen dat de open ruimte open blijft.</a:t>
            </a:r>
            <a:br>
              <a:rPr lang="nl-BE" sz="1800">
                <a:effectLst/>
                <a:latin typeface="Calibri" panose="020F0502020204030204" pitchFamily="34" charset="0"/>
                <a:ea typeface="Calibri" panose="020F0502020204030204" pitchFamily="34" charset="0"/>
                <a:cs typeface="Times New Roman" panose="02020603050405020304" pitchFamily="18" charset="0"/>
              </a:rPr>
            </a:br>
            <a:r>
              <a:rPr lang="nl-BE" sz="1800">
                <a:effectLst/>
                <a:latin typeface="Calibri" panose="020F0502020204030204" pitchFamily="34" charset="0"/>
                <a:ea typeface="Calibri" panose="020F0502020204030204" pitchFamily="34" charset="0"/>
                <a:cs typeface="Times New Roman" panose="02020603050405020304" pitchFamily="18" charset="0"/>
              </a:rPr>
              <a:t>Tegelijk zien we ook nog andere evoluties die druk zetten op de open ruimte en die hier ook verharding en zonevreemde activiteiten organiseren.</a:t>
            </a:r>
          </a:p>
          <a:p>
            <a:endParaRPr lang="nl-BE" sz="1800">
              <a:effectLst/>
              <a:latin typeface="Calibri" panose="020F0502020204030204" pitchFamily="34" charset="0"/>
              <a:cs typeface="Times New Roman" panose="02020603050405020304" pitchFamily="18" charset="0"/>
            </a:endParaRPr>
          </a:p>
          <a:p>
            <a:r>
              <a:rPr lang="nl-BE" sz="1800">
                <a:effectLst/>
                <a:latin typeface="Calibri" panose="020F0502020204030204" pitchFamily="34" charset="0"/>
                <a:cs typeface="Times New Roman" panose="02020603050405020304" pitchFamily="18" charset="0"/>
              </a:rPr>
              <a:t>Vanuit Zeer lokale dynamiek (buren die last hebben van geur of lawaaihinder) tot het mondiale schaalniveau (Afspraken op COP 21) landen allemaal op een bepaalde manier in Vlaanderen.</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200"/>
              <a:t>Dit staat nog los van het feit wie zich aan wie moet ‘aanpassen’ maar toont wel dat context steeds wijzigend is en dat er naar constant naar nieuwe evenwichten gezocht moet worden.</a:t>
            </a:r>
          </a:p>
          <a:p>
            <a:endParaRPr lang="nl-BE"/>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7</a:t>
            </a:fld>
            <a:endParaRPr lang="nl-BE"/>
          </a:p>
        </p:txBody>
      </p:sp>
    </p:spTree>
    <p:extLst>
      <p:ext uri="{BB962C8B-B14F-4D97-AF65-F5344CB8AC3E}">
        <p14:creationId xmlns:p14="http://schemas.microsoft.com/office/powerpoint/2010/main" val="2137446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Industrie in open ruimte?</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8</a:t>
            </a:fld>
            <a:endParaRPr lang="nl-BE"/>
          </a:p>
        </p:txBody>
      </p:sp>
    </p:spTree>
    <p:extLst>
      <p:ext uri="{BB962C8B-B14F-4D97-AF65-F5344CB8AC3E}">
        <p14:creationId xmlns:p14="http://schemas.microsoft.com/office/powerpoint/2010/main" val="1582235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Cijfers </a:t>
            </a:r>
            <a:r>
              <a:rPr lang="nl-BE" err="1"/>
              <a:t>ifv</a:t>
            </a:r>
            <a:r>
              <a:rPr lang="nl-BE"/>
              <a:t> RURA2</a:t>
            </a:r>
          </a:p>
          <a:p>
            <a:r>
              <a:rPr lang="nl-BE"/>
              <a:t>https://www.standaard.be/cnt/dmf20140727_01193983</a:t>
            </a:r>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9</a:t>
            </a:fld>
            <a:endParaRPr lang="nl-BE"/>
          </a:p>
        </p:txBody>
      </p:sp>
    </p:spTree>
    <p:extLst>
      <p:ext uri="{BB962C8B-B14F-4D97-AF65-F5344CB8AC3E}">
        <p14:creationId xmlns:p14="http://schemas.microsoft.com/office/powerpoint/2010/main" val="2720203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800">
                <a:effectLst/>
                <a:latin typeface="Calibri" panose="020F0502020204030204" pitchFamily="34" charset="0"/>
                <a:ea typeface="Calibri" panose="020F0502020204030204" pitchFamily="34" charset="0"/>
                <a:cs typeface="Times New Roman" panose="02020603050405020304" pitchFamily="18" charset="0"/>
              </a:rPr>
              <a:t>Op verschillende niveaus worden landbouwfuncties of activiteiten verdrongen. Dit is vanuit een landbouwperspectief benaderd. </a:t>
            </a:r>
            <a:br>
              <a:rPr lang="nl-BE" sz="1800">
                <a:effectLst/>
                <a:latin typeface="Calibri" panose="020F0502020204030204" pitchFamily="34" charset="0"/>
                <a:ea typeface="Calibri" panose="020F0502020204030204" pitchFamily="34" charset="0"/>
                <a:cs typeface="Times New Roman" panose="02020603050405020304" pitchFamily="18" charset="0"/>
              </a:rPr>
            </a:br>
            <a:r>
              <a:rPr lang="nl-BE" sz="1800">
                <a:effectLst/>
                <a:latin typeface="Calibri" panose="020F0502020204030204" pitchFamily="34" charset="0"/>
                <a:ea typeface="Calibri" panose="020F0502020204030204" pitchFamily="34" charset="0"/>
                <a:cs typeface="Times New Roman" panose="02020603050405020304" pitchFamily="18" charset="0"/>
              </a:rPr>
              <a:t>Als we het vanuit een milieu-invalshoek benaderen, kunnen we het ook zien dat </a:t>
            </a:r>
            <a:r>
              <a:rPr lang="nl-BE" sz="1800" err="1">
                <a:effectLst/>
                <a:latin typeface="Calibri" panose="020F0502020204030204" pitchFamily="34" charset="0"/>
                <a:ea typeface="Calibri" panose="020F0502020204030204" pitchFamily="34" charset="0"/>
                <a:cs typeface="Times New Roman" panose="02020603050405020304" pitchFamily="18" charset="0"/>
              </a:rPr>
              <a:t>landbouw-activiteiten</a:t>
            </a:r>
            <a:r>
              <a:rPr lang="nl-BE" sz="1800">
                <a:effectLst/>
                <a:latin typeface="Calibri" panose="020F0502020204030204" pitchFamily="34" charset="0"/>
                <a:ea typeface="Calibri" panose="020F0502020204030204" pitchFamily="34" charset="0"/>
                <a:cs typeface="Times New Roman" panose="02020603050405020304" pitchFamily="18" charset="0"/>
              </a:rPr>
              <a:t> een druk leggen op ecosystemen. </a:t>
            </a:r>
          </a:p>
          <a:p>
            <a:r>
              <a:rPr lang="nl-BE" sz="1800">
                <a:effectLst/>
                <a:latin typeface="Calibri" panose="020F0502020204030204" pitchFamily="34" charset="0"/>
                <a:cs typeface="Times New Roman" panose="02020603050405020304" pitchFamily="18" charset="0"/>
              </a:rPr>
              <a:t>Welke benadering nu de ‘juiste’ is helpt ons niet vooruit. De vraag die wij willen stellen is: moeten we geen keuzes maken zodat de juiste activiteit op de juiste plek terecht komt.</a:t>
            </a:r>
            <a:br>
              <a:rPr lang="nl-BE" sz="1800">
                <a:effectLst/>
                <a:latin typeface="Calibri" panose="020F0502020204030204" pitchFamily="34" charset="0"/>
                <a:cs typeface="Times New Roman" panose="02020603050405020304" pitchFamily="18" charset="0"/>
              </a:rPr>
            </a:br>
            <a:r>
              <a:rPr lang="nl-BE" sz="1800">
                <a:effectLst/>
                <a:latin typeface="Calibri" panose="020F0502020204030204" pitchFamily="34" charset="0"/>
                <a:cs typeface="Times New Roman" panose="02020603050405020304" pitchFamily="18" charset="0"/>
              </a:rPr>
              <a:t>We hebben hier zeker niet alle antwoorden, maar we stellen wel vast…</a:t>
            </a:r>
            <a:endParaRPr lang="nl-BE"/>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16</a:t>
            </a:fld>
            <a:endParaRPr lang="nl-BE"/>
          </a:p>
        </p:txBody>
      </p:sp>
    </p:spTree>
    <p:extLst>
      <p:ext uri="{BB962C8B-B14F-4D97-AF65-F5344CB8AC3E}">
        <p14:creationId xmlns:p14="http://schemas.microsoft.com/office/powerpoint/2010/main" val="275117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a:p>
        </p:txBody>
      </p:sp>
      <p:sp>
        <p:nvSpPr>
          <p:cNvPr id="4" name="Tijdelijke aanduiding voor dianummer 3"/>
          <p:cNvSpPr>
            <a:spLocks noGrp="1"/>
          </p:cNvSpPr>
          <p:nvPr>
            <p:ph type="sldNum" sz="quarter" idx="5"/>
          </p:nvPr>
        </p:nvSpPr>
        <p:spPr/>
        <p:txBody>
          <a:bodyPr/>
          <a:lstStyle/>
          <a:p>
            <a:fld id="{A15A0D9C-0CD0-4097-81EC-9B83965EC080}" type="slidenum">
              <a:rPr lang="nl-BE" smtClean="0"/>
              <a:pPr/>
              <a:t>17</a:t>
            </a:fld>
            <a:endParaRPr lang="nl-BE"/>
          </a:p>
        </p:txBody>
      </p:sp>
    </p:spTree>
    <p:extLst>
      <p:ext uri="{BB962C8B-B14F-4D97-AF65-F5344CB8AC3E}">
        <p14:creationId xmlns:p14="http://schemas.microsoft.com/office/powerpoint/2010/main" val="4049681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eldia">
    <p:spTree>
      <p:nvGrpSpPr>
        <p:cNvPr id="1" name=""/>
        <p:cNvGrpSpPr/>
        <p:nvPr/>
      </p:nvGrpSpPr>
      <p:grpSpPr>
        <a:xfrm>
          <a:off x="0" y="0"/>
          <a:ext cx="0" cy="0"/>
          <a:chOff x="0" y="0"/>
          <a:chExt cx="0" cy="0"/>
        </a:xfrm>
      </p:grpSpPr>
      <p:pic>
        <p:nvPicPr>
          <p:cNvPr id="8" name="Afbeelding 7"/>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177043" y="288000"/>
            <a:ext cx="4679719" cy="6264000"/>
          </a:xfrm>
          <a:prstGeom prst="rect">
            <a:avLst/>
          </a:prstGeom>
        </p:spPr>
      </p:pic>
      <p:sp>
        <p:nvSpPr>
          <p:cNvPr id="15" name="Rechthoek 14"/>
          <p:cNvSpPr>
            <a:spLocks/>
          </p:cNvSpPr>
          <p:nvPr/>
        </p:nvSpPr>
        <p:spPr>
          <a:xfrm>
            <a:off x="310393" y="288000"/>
            <a:ext cx="3863606" cy="62654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7" name="Rechthoekige driehoek 16"/>
          <p:cNvSpPr/>
          <p:nvPr/>
        </p:nvSpPr>
        <p:spPr>
          <a:xfrm>
            <a:off x="4173998" y="288000"/>
            <a:ext cx="1623939" cy="6264000"/>
          </a:xfrm>
          <a:prstGeom prst="r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2" name="Titel 1"/>
          <p:cNvSpPr>
            <a:spLocks noGrp="1"/>
          </p:cNvSpPr>
          <p:nvPr userDrawn="1">
            <p:ph type="ctrTitle"/>
          </p:nvPr>
        </p:nvSpPr>
        <p:spPr>
          <a:xfrm>
            <a:off x="996091" y="2269511"/>
            <a:ext cx="3408159" cy="2287150"/>
          </a:xfrm>
        </p:spPr>
        <p:txBody>
          <a:bodyPr wrap="square" anchor="t" anchorCtr="0">
            <a:noAutofit/>
          </a:bodyPr>
          <a:lstStyle>
            <a:lvl1pPr algn="l">
              <a:lnSpc>
                <a:spcPts val="4800"/>
              </a:lnSpc>
              <a:defRPr sz="4800" b="0" i="0">
                <a:solidFill>
                  <a:schemeClr val="bg1"/>
                </a:solidFill>
                <a:latin typeface="FlandersArtSans-Medium" panose="00000600000000000000" pitchFamily="2" charset="0"/>
                <a:cs typeface="FlandersArtSans-Medium" panose="00000600000000000000" pitchFamily="2" charset="0"/>
              </a:defRPr>
            </a:lvl1pPr>
          </a:lstStyle>
          <a:p>
            <a:r>
              <a:rPr lang="nl-NL"/>
              <a:t>Klik om stijl te bewerken</a:t>
            </a:r>
            <a:endParaRPr lang="nl-BE"/>
          </a:p>
        </p:txBody>
      </p:sp>
      <p:sp>
        <p:nvSpPr>
          <p:cNvPr id="3" name="Ondertitel 2"/>
          <p:cNvSpPr>
            <a:spLocks noGrp="1"/>
          </p:cNvSpPr>
          <p:nvPr userDrawn="1">
            <p:ph type="subTitle" idx="1"/>
          </p:nvPr>
        </p:nvSpPr>
        <p:spPr>
          <a:xfrm>
            <a:off x="1014984" y="4334256"/>
            <a:ext cx="3783519" cy="1112387"/>
          </a:xfrm>
          <a:prstGeom prst="rect">
            <a:avLst/>
          </a:prstGeom>
        </p:spPr>
        <p:txBody>
          <a:bodyPr bIns="0">
            <a:noAutofit/>
          </a:bodyPr>
          <a:lstStyle>
            <a:lvl1pPr marL="0" indent="0" algn="l">
              <a:lnSpc>
                <a:spcPts val="1760"/>
              </a:lnSpc>
              <a:buNone/>
              <a:defRPr sz="1580" b="0">
                <a:solidFill>
                  <a:schemeClr val="bg1"/>
                </a:solidFill>
                <a:latin typeface="FlandersArtSans-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pic>
        <p:nvPicPr>
          <p:cNvPr id="7" name="Afbeelding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13991" y="640020"/>
            <a:ext cx="1845816" cy="719999"/>
          </a:xfrm>
          <a:prstGeom prst="rect">
            <a:avLst/>
          </a:prstGeom>
          <a:effectLst>
            <a:outerShdw blurRad="25400" dist="12700" dir="8100000" algn="tr" rotWithShape="0">
              <a:prstClr val="black">
                <a:alpha val="12000"/>
              </a:prstClr>
            </a:outerShdw>
          </a:effectLst>
        </p:spPr>
      </p:pic>
      <p:pic>
        <p:nvPicPr>
          <p:cNvPr id="5" name="Afbeelding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8623" y="5635532"/>
            <a:ext cx="1373552" cy="352425"/>
          </a:xfrm>
          <a:prstGeom prst="rect">
            <a:avLst/>
          </a:prstGeom>
        </p:spPr>
      </p:pic>
    </p:spTree>
    <p:extLst>
      <p:ext uri="{BB962C8B-B14F-4D97-AF65-F5344CB8AC3E}">
        <p14:creationId xmlns:p14="http://schemas.microsoft.com/office/powerpoint/2010/main" val="437702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eldia">
    <p:spTree>
      <p:nvGrpSpPr>
        <p:cNvPr id="1" name=""/>
        <p:cNvGrpSpPr/>
        <p:nvPr/>
      </p:nvGrpSpPr>
      <p:grpSpPr>
        <a:xfrm>
          <a:off x="0" y="0"/>
          <a:ext cx="0" cy="0"/>
          <a:chOff x="0" y="0"/>
          <a:chExt cx="0" cy="0"/>
        </a:xfrm>
      </p:grpSpPr>
      <p:pic>
        <p:nvPicPr>
          <p:cNvPr id="9"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177043" y="288001"/>
            <a:ext cx="4679719" cy="626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hthoek 14"/>
          <p:cNvSpPr>
            <a:spLocks/>
          </p:cNvSpPr>
          <p:nvPr/>
        </p:nvSpPr>
        <p:spPr>
          <a:xfrm>
            <a:off x="310393" y="288000"/>
            <a:ext cx="3863606" cy="62654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7" name="Rechthoekige driehoek 16"/>
          <p:cNvSpPr/>
          <p:nvPr/>
        </p:nvSpPr>
        <p:spPr>
          <a:xfrm>
            <a:off x="4173998" y="288000"/>
            <a:ext cx="1623939" cy="6264000"/>
          </a:xfrm>
          <a:prstGeom prst="r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2" name="Titel 1"/>
          <p:cNvSpPr>
            <a:spLocks noGrp="1"/>
          </p:cNvSpPr>
          <p:nvPr userDrawn="1">
            <p:ph type="ctrTitle"/>
          </p:nvPr>
        </p:nvSpPr>
        <p:spPr>
          <a:xfrm>
            <a:off x="996091" y="2269511"/>
            <a:ext cx="3408159" cy="2287150"/>
          </a:xfrm>
        </p:spPr>
        <p:txBody>
          <a:bodyPr wrap="square" anchor="t" anchorCtr="0">
            <a:noAutofit/>
          </a:bodyPr>
          <a:lstStyle>
            <a:lvl1pPr algn="l">
              <a:lnSpc>
                <a:spcPts val="4800"/>
              </a:lnSpc>
              <a:defRPr sz="4800" b="0" i="0">
                <a:solidFill>
                  <a:schemeClr val="bg1"/>
                </a:solidFill>
                <a:latin typeface="FlandersArtSans-Medium" panose="00000600000000000000" pitchFamily="2" charset="0"/>
                <a:cs typeface="FlandersArtSans-Medium" panose="00000600000000000000" pitchFamily="2" charset="0"/>
              </a:defRPr>
            </a:lvl1pPr>
          </a:lstStyle>
          <a:p>
            <a:r>
              <a:rPr lang="nl-NL"/>
              <a:t>Klik om stijl te bewerken</a:t>
            </a:r>
            <a:endParaRPr lang="nl-BE"/>
          </a:p>
        </p:txBody>
      </p:sp>
      <p:sp>
        <p:nvSpPr>
          <p:cNvPr id="3" name="Ondertitel 2"/>
          <p:cNvSpPr>
            <a:spLocks noGrp="1"/>
          </p:cNvSpPr>
          <p:nvPr userDrawn="1">
            <p:ph type="subTitle" idx="1"/>
          </p:nvPr>
        </p:nvSpPr>
        <p:spPr>
          <a:xfrm>
            <a:off x="1014984" y="4334256"/>
            <a:ext cx="3783519" cy="1112387"/>
          </a:xfrm>
          <a:prstGeom prst="rect">
            <a:avLst/>
          </a:prstGeom>
        </p:spPr>
        <p:txBody>
          <a:bodyPr bIns="0">
            <a:noAutofit/>
          </a:bodyPr>
          <a:lstStyle>
            <a:lvl1pPr marL="0" indent="0" algn="l">
              <a:lnSpc>
                <a:spcPts val="1760"/>
              </a:lnSpc>
              <a:buNone/>
              <a:defRPr sz="1580" b="0">
                <a:solidFill>
                  <a:schemeClr val="bg1"/>
                </a:solidFill>
                <a:latin typeface="FlandersArtSans-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pic>
        <p:nvPicPr>
          <p:cNvPr id="10" name="Afbeelding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8623" y="5635532"/>
            <a:ext cx="1373552" cy="352425"/>
          </a:xfrm>
          <a:prstGeom prst="rect">
            <a:avLst/>
          </a:prstGeom>
        </p:spPr>
      </p:pic>
      <p:pic>
        <p:nvPicPr>
          <p:cNvPr id="11" name="Afbeelding 10">
            <a:extLst>
              <a:ext uri="{FF2B5EF4-FFF2-40B4-BE49-F238E27FC236}">
                <a16:creationId xmlns:a16="http://schemas.microsoft.com/office/drawing/2014/main" id="{9B86CED1-7275-4198-9807-0D9FD6E5092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13991" y="640020"/>
            <a:ext cx="1845816" cy="719999"/>
          </a:xfrm>
          <a:prstGeom prst="rect">
            <a:avLst/>
          </a:prstGeom>
          <a:effectLst>
            <a:outerShdw blurRad="25400" dist="12700" dir="8100000" algn="tr" rotWithShape="0">
              <a:prstClr val="black">
                <a:alpha val="12000"/>
              </a:prst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Titeldia">
    <p:spTree>
      <p:nvGrpSpPr>
        <p:cNvPr id="1" name=""/>
        <p:cNvGrpSpPr/>
        <p:nvPr/>
      </p:nvGrpSpPr>
      <p:grpSpPr>
        <a:xfrm>
          <a:off x="0" y="0"/>
          <a:ext cx="0" cy="0"/>
          <a:chOff x="0" y="0"/>
          <a:chExt cx="0" cy="0"/>
        </a:xfrm>
      </p:grpSpPr>
      <p:pic>
        <p:nvPicPr>
          <p:cNvPr id="9"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177043" y="288001"/>
            <a:ext cx="4679718" cy="626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hthoek 14"/>
          <p:cNvSpPr>
            <a:spLocks/>
          </p:cNvSpPr>
          <p:nvPr/>
        </p:nvSpPr>
        <p:spPr>
          <a:xfrm>
            <a:off x="310393" y="288000"/>
            <a:ext cx="3863606" cy="62654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7" name="Rechthoekige driehoek 16"/>
          <p:cNvSpPr/>
          <p:nvPr/>
        </p:nvSpPr>
        <p:spPr>
          <a:xfrm>
            <a:off x="4173998" y="288000"/>
            <a:ext cx="1623939" cy="6264000"/>
          </a:xfrm>
          <a:prstGeom prst="r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2" name="Titel 1"/>
          <p:cNvSpPr>
            <a:spLocks noGrp="1"/>
          </p:cNvSpPr>
          <p:nvPr userDrawn="1">
            <p:ph type="ctrTitle"/>
          </p:nvPr>
        </p:nvSpPr>
        <p:spPr>
          <a:xfrm>
            <a:off x="996091" y="2269511"/>
            <a:ext cx="3408159" cy="2287150"/>
          </a:xfrm>
        </p:spPr>
        <p:txBody>
          <a:bodyPr wrap="square" anchor="t" anchorCtr="0">
            <a:noAutofit/>
          </a:bodyPr>
          <a:lstStyle>
            <a:lvl1pPr algn="l">
              <a:lnSpc>
                <a:spcPts val="4800"/>
              </a:lnSpc>
              <a:defRPr sz="4800" b="0" i="0">
                <a:solidFill>
                  <a:schemeClr val="bg1"/>
                </a:solidFill>
                <a:latin typeface="FlandersArtSans-Medium" panose="00000600000000000000" pitchFamily="2" charset="0"/>
                <a:cs typeface="FlandersArtSans-Medium" panose="00000600000000000000" pitchFamily="2" charset="0"/>
              </a:defRPr>
            </a:lvl1pPr>
          </a:lstStyle>
          <a:p>
            <a:r>
              <a:rPr lang="nl-NL"/>
              <a:t>Klik om stijl te bewerken</a:t>
            </a:r>
            <a:endParaRPr lang="nl-BE"/>
          </a:p>
        </p:txBody>
      </p:sp>
      <p:sp>
        <p:nvSpPr>
          <p:cNvPr id="3" name="Ondertitel 2"/>
          <p:cNvSpPr>
            <a:spLocks noGrp="1"/>
          </p:cNvSpPr>
          <p:nvPr userDrawn="1">
            <p:ph type="subTitle" idx="1"/>
          </p:nvPr>
        </p:nvSpPr>
        <p:spPr>
          <a:xfrm>
            <a:off x="1014984" y="4334256"/>
            <a:ext cx="3783519" cy="1112387"/>
          </a:xfrm>
          <a:prstGeom prst="rect">
            <a:avLst/>
          </a:prstGeom>
        </p:spPr>
        <p:txBody>
          <a:bodyPr bIns="0">
            <a:noAutofit/>
          </a:bodyPr>
          <a:lstStyle>
            <a:lvl1pPr marL="0" indent="0" algn="l">
              <a:lnSpc>
                <a:spcPts val="1760"/>
              </a:lnSpc>
              <a:buNone/>
              <a:defRPr sz="1580" b="0">
                <a:solidFill>
                  <a:schemeClr val="bg1"/>
                </a:solidFill>
                <a:latin typeface="FlandersArtSans-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pic>
        <p:nvPicPr>
          <p:cNvPr id="10" name="Afbeelding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8623" y="5635532"/>
            <a:ext cx="1373552" cy="352425"/>
          </a:xfrm>
          <a:prstGeom prst="rect">
            <a:avLst/>
          </a:prstGeom>
        </p:spPr>
      </p:pic>
      <p:pic>
        <p:nvPicPr>
          <p:cNvPr id="11" name="Afbeelding 10">
            <a:extLst>
              <a:ext uri="{FF2B5EF4-FFF2-40B4-BE49-F238E27FC236}">
                <a16:creationId xmlns:a16="http://schemas.microsoft.com/office/drawing/2014/main" id="{9B86CED1-7275-4198-9807-0D9FD6E5092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13991" y="640020"/>
            <a:ext cx="1845816" cy="719999"/>
          </a:xfrm>
          <a:prstGeom prst="rect">
            <a:avLst/>
          </a:prstGeom>
          <a:effectLst>
            <a:outerShdw blurRad="25400" dist="12700" dir="8100000" algn="tr" rotWithShape="0">
              <a:prstClr val="black">
                <a:alpha val="12000"/>
              </a:prstClr>
            </a:outerShdw>
          </a:effectLst>
        </p:spPr>
      </p:pic>
    </p:spTree>
    <p:extLst>
      <p:ext uri="{BB962C8B-B14F-4D97-AF65-F5344CB8AC3E}">
        <p14:creationId xmlns:p14="http://schemas.microsoft.com/office/powerpoint/2010/main" val="340322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iteldia">
    <p:spTree>
      <p:nvGrpSpPr>
        <p:cNvPr id="1" name=""/>
        <p:cNvGrpSpPr/>
        <p:nvPr/>
      </p:nvGrpSpPr>
      <p:grpSpPr>
        <a:xfrm>
          <a:off x="0" y="0"/>
          <a:ext cx="0" cy="0"/>
          <a:chOff x="0" y="0"/>
          <a:chExt cx="0" cy="0"/>
        </a:xfrm>
      </p:grpSpPr>
      <p:pic>
        <p:nvPicPr>
          <p:cNvPr id="9"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177043" y="288001"/>
            <a:ext cx="4679719" cy="626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hthoek 14"/>
          <p:cNvSpPr>
            <a:spLocks/>
          </p:cNvSpPr>
          <p:nvPr/>
        </p:nvSpPr>
        <p:spPr>
          <a:xfrm>
            <a:off x="310393" y="288000"/>
            <a:ext cx="3863606" cy="62654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7" name="Rechthoekige driehoek 16"/>
          <p:cNvSpPr/>
          <p:nvPr/>
        </p:nvSpPr>
        <p:spPr>
          <a:xfrm>
            <a:off x="4173998" y="288000"/>
            <a:ext cx="1623939" cy="6264000"/>
          </a:xfrm>
          <a:prstGeom prst="r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2" name="Titel 1"/>
          <p:cNvSpPr>
            <a:spLocks noGrp="1"/>
          </p:cNvSpPr>
          <p:nvPr userDrawn="1">
            <p:ph type="ctrTitle"/>
          </p:nvPr>
        </p:nvSpPr>
        <p:spPr>
          <a:xfrm>
            <a:off x="996091" y="2269511"/>
            <a:ext cx="3408159" cy="2287150"/>
          </a:xfrm>
        </p:spPr>
        <p:txBody>
          <a:bodyPr wrap="square" anchor="t" anchorCtr="0">
            <a:noAutofit/>
          </a:bodyPr>
          <a:lstStyle>
            <a:lvl1pPr algn="l">
              <a:lnSpc>
                <a:spcPts val="4800"/>
              </a:lnSpc>
              <a:defRPr sz="4800" b="0" i="0">
                <a:solidFill>
                  <a:schemeClr val="bg1"/>
                </a:solidFill>
                <a:latin typeface="FlandersArtSans-Medium" panose="00000600000000000000" pitchFamily="2" charset="0"/>
                <a:cs typeface="FlandersArtSans-Medium" panose="00000600000000000000" pitchFamily="2" charset="0"/>
              </a:defRPr>
            </a:lvl1pPr>
          </a:lstStyle>
          <a:p>
            <a:r>
              <a:rPr lang="nl-NL"/>
              <a:t>Klik om stijl te bewerken</a:t>
            </a:r>
            <a:endParaRPr lang="nl-BE"/>
          </a:p>
        </p:txBody>
      </p:sp>
      <p:sp>
        <p:nvSpPr>
          <p:cNvPr id="3" name="Ondertitel 2"/>
          <p:cNvSpPr>
            <a:spLocks noGrp="1"/>
          </p:cNvSpPr>
          <p:nvPr userDrawn="1">
            <p:ph type="subTitle" idx="1"/>
          </p:nvPr>
        </p:nvSpPr>
        <p:spPr>
          <a:xfrm>
            <a:off x="1014984" y="4334256"/>
            <a:ext cx="3783519" cy="1112387"/>
          </a:xfrm>
          <a:prstGeom prst="rect">
            <a:avLst/>
          </a:prstGeom>
        </p:spPr>
        <p:txBody>
          <a:bodyPr bIns="0">
            <a:noAutofit/>
          </a:bodyPr>
          <a:lstStyle>
            <a:lvl1pPr marL="0" indent="0" algn="l">
              <a:lnSpc>
                <a:spcPts val="1760"/>
              </a:lnSpc>
              <a:buNone/>
              <a:defRPr sz="1580" b="0">
                <a:solidFill>
                  <a:schemeClr val="bg1"/>
                </a:solidFill>
                <a:latin typeface="FlandersArtSans-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pic>
        <p:nvPicPr>
          <p:cNvPr id="10" name="Afbeelding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8623" y="5635532"/>
            <a:ext cx="1373552" cy="352425"/>
          </a:xfrm>
          <a:prstGeom prst="rect">
            <a:avLst/>
          </a:prstGeom>
        </p:spPr>
      </p:pic>
      <p:pic>
        <p:nvPicPr>
          <p:cNvPr id="11" name="Afbeelding 10">
            <a:extLst>
              <a:ext uri="{FF2B5EF4-FFF2-40B4-BE49-F238E27FC236}">
                <a16:creationId xmlns:a16="http://schemas.microsoft.com/office/drawing/2014/main" id="{9B86CED1-7275-4198-9807-0D9FD6E5092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13991" y="640020"/>
            <a:ext cx="1845816" cy="719999"/>
          </a:xfrm>
          <a:prstGeom prst="rect">
            <a:avLst/>
          </a:prstGeom>
          <a:effectLst>
            <a:outerShdw blurRad="25400" dist="12700" dir="8100000" algn="tr" rotWithShape="0">
              <a:prstClr val="black">
                <a:alpha val="12000"/>
              </a:prstClr>
            </a:outerShdw>
          </a:effectLst>
        </p:spPr>
      </p:pic>
    </p:spTree>
    <p:extLst>
      <p:ext uri="{BB962C8B-B14F-4D97-AF65-F5344CB8AC3E}">
        <p14:creationId xmlns:p14="http://schemas.microsoft.com/office/powerpoint/2010/main" val="4186809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eldia">
    <p:spTree>
      <p:nvGrpSpPr>
        <p:cNvPr id="1" name=""/>
        <p:cNvGrpSpPr/>
        <p:nvPr/>
      </p:nvGrpSpPr>
      <p:grpSpPr>
        <a:xfrm>
          <a:off x="0" y="0"/>
          <a:ext cx="0" cy="0"/>
          <a:chOff x="0" y="0"/>
          <a:chExt cx="0" cy="0"/>
        </a:xfrm>
      </p:grpSpPr>
      <p:pic>
        <p:nvPicPr>
          <p:cNvPr id="9" name="Picture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4177043" y="288001"/>
            <a:ext cx="4679719" cy="626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hthoek 14"/>
          <p:cNvSpPr>
            <a:spLocks/>
          </p:cNvSpPr>
          <p:nvPr/>
        </p:nvSpPr>
        <p:spPr>
          <a:xfrm>
            <a:off x="310393" y="288000"/>
            <a:ext cx="3863606" cy="626547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17" name="Rechthoekige driehoek 16"/>
          <p:cNvSpPr/>
          <p:nvPr/>
        </p:nvSpPr>
        <p:spPr>
          <a:xfrm>
            <a:off x="4173998" y="288000"/>
            <a:ext cx="1623939" cy="6264000"/>
          </a:xfrm>
          <a:prstGeom prst="r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latin typeface="FlandersArtSans-Regular" panose="00000500000000000000" pitchFamily="2" charset="0"/>
            </a:endParaRPr>
          </a:p>
        </p:txBody>
      </p:sp>
      <p:sp>
        <p:nvSpPr>
          <p:cNvPr id="2" name="Titel 1"/>
          <p:cNvSpPr>
            <a:spLocks noGrp="1"/>
          </p:cNvSpPr>
          <p:nvPr userDrawn="1">
            <p:ph type="ctrTitle"/>
          </p:nvPr>
        </p:nvSpPr>
        <p:spPr>
          <a:xfrm>
            <a:off x="996091" y="2269511"/>
            <a:ext cx="3408159" cy="2287150"/>
          </a:xfrm>
        </p:spPr>
        <p:txBody>
          <a:bodyPr wrap="square" anchor="t" anchorCtr="0">
            <a:noAutofit/>
          </a:bodyPr>
          <a:lstStyle>
            <a:lvl1pPr algn="l">
              <a:lnSpc>
                <a:spcPts val="4800"/>
              </a:lnSpc>
              <a:defRPr sz="4800" b="0" i="0">
                <a:solidFill>
                  <a:schemeClr val="bg1"/>
                </a:solidFill>
                <a:latin typeface="FlandersArtSans-Medium" panose="00000600000000000000" pitchFamily="2" charset="0"/>
                <a:cs typeface="FlandersArtSans-Medium" panose="00000600000000000000" pitchFamily="2" charset="0"/>
              </a:defRPr>
            </a:lvl1pPr>
          </a:lstStyle>
          <a:p>
            <a:r>
              <a:rPr lang="nl-NL"/>
              <a:t>Klik om stijl te bewerken</a:t>
            </a:r>
            <a:endParaRPr lang="nl-BE"/>
          </a:p>
        </p:txBody>
      </p:sp>
      <p:sp>
        <p:nvSpPr>
          <p:cNvPr id="3" name="Ondertitel 2"/>
          <p:cNvSpPr>
            <a:spLocks noGrp="1"/>
          </p:cNvSpPr>
          <p:nvPr userDrawn="1">
            <p:ph type="subTitle" idx="1"/>
          </p:nvPr>
        </p:nvSpPr>
        <p:spPr>
          <a:xfrm>
            <a:off x="1014984" y="4334256"/>
            <a:ext cx="3783519" cy="1112387"/>
          </a:xfrm>
          <a:prstGeom prst="rect">
            <a:avLst/>
          </a:prstGeom>
        </p:spPr>
        <p:txBody>
          <a:bodyPr bIns="0">
            <a:noAutofit/>
          </a:bodyPr>
          <a:lstStyle>
            <a:lvl1pPr marL="0" indent="0" algn="l">
              <a:lnSpc>
                <a:spcPts val="1760"/>
              </a:lnSpc>
              <a:buNone/>
              <a:defRPr sz="1580" b="0">
                <a:solidFill>
                  <a:schemeClr val="bg1"/>
                </a:solidFill>
                <a:latin typeface="FlandersArtSans-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pic>
        <p:nvPicPr>
          <p:cNvPr id="10" name="Afbeelding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8623" y="5635532"/>
            <a:ext cx="1373552" cy="352425"/>
          </a:xfrm>
          <a:prstGeom prst="rect">
            <a:avLst/>
          </a:prstGeom>
        </p:spPr>
      </p:pic>
      <p:pic>
        <p:nvPicPr>
          <p:cNvPr id="11" name="Afbeelding 10">
            <a:extLst>
              <a:ext uri="{FF2B5EF4-FFF2-40B4-BE49-F238E27FC236}">
                <a16:creationId xmlns:a16="http://schemas.microsoft.com/office/drawing/2014/main" id="{9B86CED1-7275-4198-9807-0D9FD6E5092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13991" y="640020"/>
            <a:ext cx="1845816" cy="719999"/>
          </a:xfrm>
          <a:prstGeom prst="rect">
            <a:avLst/>
          </a:prstGeom>
          <a:effectLst>
            <a:outerShdw blurRad="25400" dist="12700" dir="8100000" algn="tr" rotWithShape="0">
              <a:prstClr val="black">
                <a:alpha val="12000"/>
              </a:prstClr>
            </a:outerShdw>
          </a:effectLst>
        </p:spPr>
      </p:pic>
    </p:spTree>
    <p:extLst>
      <p:ext uri="{BB962C8B-B14F-4D97-AF65-F5344CB8AC3E}">
        <p14:creationId xmlns:p14="http://schemas.microsoft.com/office/powerpoint/2010/main" val="1329337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ussen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296000" y="2016000"/>
            <a:ext cx="7416000" cy="2088000"/>
          </a:xfrm>
        </p:spPr>
        <p:txBody>
          <a:bodyPr anchor="b" anchorCtr="0">
            <a:noAutofit/>
          </a:bodyPr>
          <a:lstStyle>
            <a:lvl1pPr indent="0" algn="l">
              <a:lnSpc>
                <a:spcPts val="5400"/>
              </a:lnSpc>
              <a:defRPr sz="5400" b="0" i="0">
                <a:solidFill>
                  <a:srgbClr val="6D8B2B"/>
                </a:solidFill>
                <a:latin typeface="FlandersArtSans-Medium" panose="00000600000000000000" pitchFamily="2" charset="0"/>
                <a:cs typeface="FlandersArtSans-Medium" panose="00000600000000000000" pitchFamily="2" charset="0"/>
              </a:defRPr>
            </a:lvl1pPr>
          </a:lstStyle>
          <a:p>
            <a:r>
              <a:rPr lang="nl-NL"/>
              <a:t>Klik om stijl te bewerken</a:t>
            </a:r>
            <a:endParaRPr lang="nl-BE"/>
          </a:p>
        </p:txBody>
      </p:sp>
      <p:sp>
        <p:nvSpPr>
          <p:cNvPr id="3" name="Ondertitel 2"/>
          <p:cNvSpPr>
            <a:spLocks noGrp="1"/>
          </p:cNvSpPr>
          <p:nvPr>
            <p:ph type="subTitle" idx="1"/>
          </p:nvPr>
        </p:nvSpPr>
        <p:spPr>
          <a:xfrm>
            <a:off x="1296000" y="4140000"/>
            <a:ext cx="7416000" cy="1655762"/>
          </a:xfrm>
        </p:spPr>
        <p:txBody>
          <a:bodyPr bIns="0">
            <a:noAutofit/>
          </a:bodyPr>
          <a:lstStyle>
            <a:lvl1pPr marL="0" indent="0" algn="l">
              <a:lnSpc>
                <a:spcPts val="1760"/>
              </a:lnSpc>
              <a:buNone/>
              <a:defRPr sz="1580" b="0">
                <a:solidFill>
                  <a:schemeClr val="accent1"/>
                </a:solidFill>
                <a:latin typeface="FlandersArtSans-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Rechthoek 3"/>
          <p:cNvSpPr/>
          <p:nvPr userDrawn="1"/>
        </p:nvSpPr>
        <p:spPr>
          <a:xfrm>
            <a:off x="1" y="0"/>
            <a:ext cx="288000" cy="6858000"/>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FlandersArtSans-Regular" panose="00000500000000000000" pitchFamily="2" charset="0"/>
              <a:ea typeface="+mn-ea"/>
              <a:cs typeface="+mn-cs"/>
            </a:endParaRPr>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8840" y="5922132"/>
            <a:ext cx="1761688" cy="747317"/>
          </a:xfrm>
          <a:prstGeom prst="rect">
            <a:avLst/>
          </a:prstGeom>
        </p:spPr>
      </p:pic>
      <p:sp>
        <p:nvSpPr>
          <p:cNvPr id="6" name="Tijdelijke aanduiding voor dianummer 6"/>
          <p:cNvSpPr>
            <a:spLocks noGrp="1"/>
          </p:cNvSpPr>
          <p:nvPr>
            <p:ph type="sldNum" sz="quarter" idx="12"/>
          </p:nvPr>
        </p:nvSpPr>
        <p:spPr>
          <a:xfrm>
            <a:off x="6876014" y="6336000"/>
            <a:ext cx="2141621" cy="365125"/>
          </a:xfrm>
        </p:spPr>
        <p:txBody>
          <a:bodyPr/>
          <a:lstStyle>
            <a:lvl1pPr>
              <a:defRPr sz="900">
                <a:solidFill>
                  <a:srgbClr val="9B9B9B"/>
                </a:solidFill>
                <a:latin typeface="+mn-lt"/>
              </a:defRPr>
            </a:lvl1pPr>
          </a:lstStyle>
          <a:p>
            <a:fld id="{7749CDD0-7D77-4D23-9A27-F361E39BA472}" type="datetime1">
              <a:rPr lang="nl-BE" smtClean="0">
                <a:latin typeface="FlandersArtSans-Regular" panose="00000500000000000000" pitchFamily="2" charset="0"/>
              </a:rPr>
              <a:pPr/>
              <a:t>3/12/2021</a:t>
            </a:fld>
            <a:r>
              <a:rPr lang="nl-BE">
                <a:latin typeface="FlandersArtSans-Regular" panose="00000500000000000000" pitchFamily="2" charset="0"/>
              </a:rPr>
              <a:t> </a:t>
            </a:r>
            <a:r>
              <a:rPr lang="nl-BE" b="1">
                <a:latin typeface="FlandersArtSans-Regular" panose="00000500000000000000" pitchFamily="2" charset="0"/>
              </a:rPr>
              <a:t>│</a:t>
            </a:r>
            <a:fld id="{B263F6C6-2226-4286-8995-C42CB1E7C290}" type="slidenum">
              <a:rPr lang="nl-BE" smtClean="0">
                <a:latin typeface="FlandersArtSans-Regular" panose="00000500000000000000" pitchFamily="2" charset="0"/>
              </a:rPr>
              <a:pPr/>
              <a:t>‹nr.›</a:t>
            </a:fld>
            <a:endParaRPr lang="nl-BE">
              <a:latin typeface="FlandersArtSans-Regular" panose="00000500000000000000" pitchFamily="2" charset="0"/>
            </a:endParaRPr>
          </a:p>
        </p:txBody>
      </p:sp>
    </p:spTree>
    <p:extLst>
      <p:ext uri="{BB962C8B-B14F-4D97-AF65-F5344CB8AC3E}">
        <p14:creationId xmlns:p14="http://schemas.microsoft.com/office/powerpoint/2010/main" val="1897075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6" name="Tijdelijke aanduiding voor dianummer 6"/>
          <p:cNvSpPr>
            <a:spLocks noGrp="1"/>
          </p:cNvSpPr>
          <p:nvPr>
            <p:ph type="sldNum" sz="quarter" idx="12"/>
          </p:nvPr>
        </p:nvSpPr>
        <p:spPr>
          <a:xfrm>
            <a:off x="6876014" y="6336000"/>
            <a:ext cx="2141621" cy="365125"/>
          </a:xfrm>
        </p:spPr>
        <p:txBody>
          <a:bodyPr/>
          <a:lstStyle>
            <a:lvl1pPr>
              <a:defRPr sz="900">
                <a:solidFill>
                  <a:srgbClr val="9B9B9B"/>
                </a:solidFill>
                <a:latin typeface="+mn-lt"/>
              </a:defRPr>
            </a:lvl1pPr>
          </a:lstStyle>
          <a:p>
            <a:fld id="{7749CDD0-7D77-4D23-9A27-F361E39BA472}" type="datetime1">
              <a:rPr lang="nl-BE" smtClean="0">
                <a:latin typeface="FlandersArtSans-Regular" panose="00000500000000000000" pitchFamily="2" charset="0"/>
              </a:rPr>
              <a:pPr/>
              <a:t>3/12/2021</a:t>
            </a:fld>
            <a:r>
              <a:rPr lang="nl-BE">
                <a:latin typeface="FlandersArtSans-Regular" panose="00000500000000000000" pitchFamily="2" charset="0"/>
              </a:rPr>
              <a:t> </a:t>
            </a:r>
            <a:r>
              <a:rPr lang="nl-BE" b="1">
                <a:latin typeface="FlandersArtSans-Regular" panose="00000500000000000000" pitchFamily="2" charset="0"/>
              </a:rPr>
              <a:t>│</a:t>
            </a:r>
            <a:fld id="{B263F6C6-2226-4286-8995-C42CB1E7C290}" type="slidenum">
              <a:rPr lang="nl-BE" smtClean="0">
                <a:latin typeface="FlandersArtSans-Regular" panose="00000500000000000000" pitchFamily="2" charset="0"/>
              </a:rPr>
              <a:pPr/>
              <a:t>‹nr.›</a:t>
            </a:fld>
            <a:endParaRPr lang="nl-BE">
              <a:latin typeface="FlandersArtSans-Regular" panose="00000500000000000000" pitchFamily="2" charset="0"/>
            </a:endParaRPr>
          </a:p>
        </p:txBody>
      </p:sp>
      <p:sp>
        <p:nvSpPr>
          <p:cNvPr id="8" name="Titel 1"/>
          <p:cNvSpPr>
            <a:spLocks noGrp="1"/>
          </p:cNvSpPr>
          <p:nvPr>
            <p:ph type="title"/>
          </p:nvPr>
        </p:nvSpPr>
        <p:spPr>
          <a:xfrm>
            <a:off x="1235618" y="574854"/>
            <a:ext cx="7416000" cy="1116000"/>
          </a:xfrm>
        </p:spPr>
        <p:txBody>
          <a:bodyPr anchor="t" anchorCtr="0"/>
          <a:lstStyle>
            <a:lvl1pPr>
              <a:defRPr>
                <a:solidFill>
                  <a:srgbClr val="6D8B2B"/>
                </a:solidFill>
                <a:latin typeface="FlandersArtSans-Medium" panose="00000600000000000000" pitchFamily="2" charset="0"/>
              </a:defRPr>
            </a:lvl1pPr>
          </a:lstStyle>
          <a:p>
            <a:r>
              <a:rPr lang="nl-NL"/>
              <a:t>Klik om stijl te bewerken</a:t>
            </a:r>
            <a:endParaRPr lang="nl-BE"/>
          </a:p>
        </p:txBody>
      </p:sp>
      <p:sp>
        <p:nvSpPr>
          <p:cNvPr id="3" name="Tijdelijke aanduiding voor tekst 2"/>
          <p:cNvSpPr>
            <a:spLocks noGrp="1"/>
          </p:cNvSpPr>
          <p:nvPr>
            <p:ph type="body" sz="quarter" idx="13"/>
          </p:nvPr>
        </p:nvSpPr>
        <p:spPr>
          <a:xfrm>
            <a:off x="1235619" y="1690688"/>
            <a:ext cx="7416256" cy="4098925"/>
          </a:xfrm>
        </p:spPr>
        <p:txBody>
          <a:bodyPr/>
          <a:lstStyle>
            <a:lvl1pPr>
              <a:defRPr b="0">
                <a:solidFill>
                  <a:schemeClr val="tx1">
                    <a:lumMod val="65000"/>
                    <a:lumOff val="35000"/>
                  </a:schemeClr>
                </a:solidFill>
                <a:latin typeface="FlandersArtSans-Medium" panose="00000600000000000000" pitchFamily="2" charset="0"/>
              </a:defRPr>
            </a:lvl1pPr>
            <a:lvl2pPr>
              <a:defRPr>
                <a:solidFill>
                  <a:schemeClr val="tx1">
                    <a:lumMod val="65000"/>
                    <a:lumOff val="35000"/>
                  </a:schemeClr>
                </a:solidFill>
                <a:latin typeface="FlandersArtSans-Regular" panose="00000500000000000000" pitchFamily="2" charset="0"/>
              </a:defRPr>
            </a:lvl2pPr>
            <a:lvl3pPr>
              <a:defRPr>
                <a:solidFill>
                  <a:schemeClr val="tx1">
                    <a:lumMod val="65000"/>
                    <a:lumOff val="35000"/>
                  </a:schemeClr>
                </a:solidFill>
                <a:latin typeface="FlandersArtSans-Regular" panose="00000500000000000000" pitchFamily="2" charset="0"/>
              </a:defRPr>
            </a:lvl3pPr>
            <a:lvl4pPr>
              <a:defRPr>
                <a:solidFill>
                  <a:schemeClr val="tx1">
                    <a:lumMod val="65000"/>
                    <a:lumOff val="35000"/>
                  </a:schemeClr>
                </a:solidFill>
                <a:latin typeface="FlandersArtSans-Regular" panose="00000500000000000000" pitchFamily="2" charset="0"/>
              </a:defRPr>
            </a:lvl4pPr>
            <a:lvl5pPr>
              <a:defRPr>
                <a:solidFill>
                  <a:schemeClr val="tx1">
                    <a:lumMod val="65000"/>
                    <a:lumOff val="35000"/>
                  </a:schemeClr>
                </a:solidFill>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Rechthoek 4"/>
          <p:cNvSpPr/>
          <p:nvPr userDrawn="1"/>
        </p:nvSpPr>
        <p:spPr>
          <a:xfrm>
            <a:off x="1" y="0"/>
            <a:ext cx="288000" cy="6858000"/>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BE" sz="1800" b="0" i="0" u="none" strike="noStrike" kern="0" cap="none" spc="0" normalizeH="0" baseline="0" noProof="0">
              <a:ln>
                <a:noFill/>
              </a:ln>
              <a:solidFill>
                <a:prstClr val="white"/>
              </a:solidFill>
              <a:effectLst/>
              <a:uLnTx/>
              <a:uFillTx/>
              <a:latin typeface="FlandersArtSans-Regular" panose="00000500000000000000" pitchFamily="2" charset="0"/>
              <a:ea typeface="+mn-ea"/>
              <a:cs typeface="+mn-cs"/>
            </a:endParaRPr>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8840" y="5922132"/>
            <a:ext cx="1761688" cy="747317"/>
          </a:xfrm>
          <a:prstGeom prst="rect">
            <a:avLst/>
          </a:prstGeom>
        </p:spPr>
      </p:pic>
    </p:spTree>
    <p:extLst>
      <p:ext uri="{BB962C8B-B14F-4D97-AF65-F5344CB8AC3E}">
        <p14:creationId xmlns:p14="http://schemas.microsoft.com/office/powerpoint/2010/main" val="1395687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6" name="Tijdelijke aanduiding voor tekst 5"/>
          <p:cNvSpPr>
            <a:spLocks noGrp="1"/>
          </p:cNvSpPr>
          <p:nvPr>
            <p:ph type="body" sz="quarter" idx="14"/>
          </p:nvPr>
        </p:nvSpPr>
        <p:spPr>
          <a:xfrm>
            <a:off x="5259388" y="1690688"/>
            <a:ext cx="3392487" cy="4227512"/>
          </a:xfrm>
        </p:spPr>
        <p:txBody>
          <a:bodyPr/>
          <a:lstStyle>
            <a:lvl1pPr>
              <a:defRPr b="0">
                <a:solidFill>
                  <a:schemeClr val="tx1">
                    <a:lumMod val="65000"/>
                    <a:lumOff val="35000"/>
                  </a:schemeClr>
                </a:solidFill>
                <a:latin typeface="FlandersArtSans-Medium" panose="00000600000000000000" pitchFamily="2" charset="0"/>
              </a:defRPr>
            </a:lvl1pPr>
            <a:lvl2pPr>
              <a:defRPr>
                <a:solidFill>
                  <a:schemeClr val="tx1">
                    <a:lumMod val="65000"/>
                    <a:lumOff val="35000"/>
                  </a:schemeClr>
                </a:solidFill>
                <a:latin typeface="FlandersArtSans-Regular" panose="00000500000000000000" pitchFamily="2" charset="0"/>
              </a:defRPr>
            </a:lvl2pPr>
            <a:lvl3pPr>
              <a:defRPr>
                <a:solidFill>
                  <a:schemeClr val="tx1">
                    <a:lumMod val="65000"/>
                    <a:lumOff val="35000"/>
                  </a:schemeClr>
                </a:solidFill>
                <a:latin typeface="FlandersArtSans-Regular" panose="00000500000000000000" pitchFamily="2" charset="0"/>
              </a:defRPr>
            </a:lvl3pPr>
            <a:lvl4pPr>
              <a:defRPr>
                <a:solidFill>
                  <a:schemeClr val="tx1">
                    <a:lumMod val="65000"/>
                    <a:lumOff val="35000"/>
                  </a:schemeClr>
                </a:solidFill>
                <a:latin typeface="FlandersArtSans-Regular" panose="00000500000000000000" pitchFamily="2" charset="0"/>
              </a:defRPr>
            </a:lvl4pPr>
            <a:lvl5pPr>
              <a:defRPr>
                <a:solidFill>
                  <a:schemeClr val="tx1">
                    <a:lumMod val="65000"/>
                    <a:lumOff val="35000"/>
                  </a:schemeClr>
                </a:solidFill>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p:cNvSpPr>
            <a:spLocks noGrp="1"/>
          </p:cNvSpPr>
          <p:nvPr>
            <p:ph type="title"/>
          </p:nvPr>
        </p:nvSpPr>
        <p:spPr>
          <a:xfrm>
            <a:off x="1235618" y="574854"/>
            <a:ext cx="7416000" cy="1116000"/>
          </a:xfrm>
        </p:spPr>
        <p:txBody>
          <a:bodyPr anchor="t" anchorCtr="0"/>
          <a:lstStyle>
            <a:lvl1pPr>
              <a:defRPr b="1" i="0">
                <a:solidFill>
                  <a:srgbClr val="6D8B2B"/>
                </a:solidFill>
                <a:latin typeface="FlandersArtSans-Regular" panose="00000500000000000000" pitchFamily="2" charset="0"/>
                <a:cs typeface="FlandersArtSans-Regular" panose="00000500000000000000" pitchFamily="2" charset="0"/>
              </a:defRPr>
            </a:lvl1pPr>
          </a:lstStyle>
          <a:p>
            <a:r>
              <a:rPr lang="nl-NL"/>
              <a:t>Klik om stijl te bewerken</a:t>
            </a:r>
            <a:endParaRPr lang="nl-BE"/>
          </a:p>
        </p:txBody>
      </p:sp>
      <p:sp>
        <p:nvSpPr>
          <p:cNvPr id="12" name="Tijdelijke aanduiding voor dianummer 6"/>
          <p:cNvSpPr>
            <a:spLocks noGrp="1"/>
          </p:cNvSpPr>
          <p:nvPr>
            <p:ph type="sldNum" sz="quarter" idx="12"/>
          </p:nvPr>
        </p:nvSpPr>
        <p:spPr>
          <a:xfrm>
            <a:off x="6876014" y="6336000"/>
            <a:ext cx="2141621" cy="365125"/>
          </a:xfrm>
        </p:spPr>
        <p:txBody>
          <a:bodyPr/>
          <a:lstStyle>
            <a:lvl1pPr>
              <a:defRPr sz="900">
                <a:solidFill>
                  <a:srgbClr val="9B9B9B"/>
                </a:solidFill>
                <a:latin typeface="+mn-lt"/>
              </a:defRPr>
            </a:lvl1pPr>
          </a:lstStyle>
          <a:p>
            <a:fld id="{7749CDD0-7D77-4D23-9A27-F361E39BA472}" type="datetime1">
              <a:rPr lang="nl-BE" smtClean="0">
                <a:latin typeface="FlandersArtSans-Regular" panose="00000500000000000000" pitchFamily="2" charset="0"/>
              </a:rPr>
              <a:pPr/>
              <a:t>3/12/2021</a:t>
            </a:fld>
            <a:r>
              <a:rPr lang="nl-BE">
                <a:latin typeface="FlandersArtSans-Regular" panose="00000500000000000000" pitchFamily="2" charset="0"/>
              </a:rPr>
              <a:t> </a:t>
            </a:r>
            <a:r>
              <a:rPr lang="nl-BE" b="1">
                <a:latin typeface="FlandersArtSans-Regular" panose="00000500000000000000" pitchFamily="2" charset="0"/>
              </a:rPr>
              <a:t>│</a:t>
            </a:r>
            <a:fld id="{B263F6C6-2226-4286-8995-C42CB1E7C290}" type="slidenum">
              <a:rPr lang="nl-BE" smtClean="0">
                <a:latin typeface="FlandersArtSans-Regular" panose="00000500000000000000" pitchFamily="2" charset="0"/>
              </a:rPr>
              <a:pPr/>
              <a:t>‹nr.›</a:t>
            </a:fld>
            <a:endParaRPr lang="nl-BE">
              <a:latin typeface="FlandersArtSans-Regular" panose="00000500000000000000" pitchFamily="2" charset="0"/>
            </a:endParaRPr>
          </a:p>
        </p:txBody>
      </p:sp>
      <p:sp>
        <p:nvSpPr>
          <p:cNvPr id="5" name="Tijdelijke aanduiding voor afbeelding 4"/>
          <p:cNvSpPr>
            <a:spLocks noGrp="1"/>
          </p:cNvSpPr>
          <p:nvPr>
            <p:ph type="pic" sz="quarter" idx="13"/>
          </p:nvPr>
        </p:nvSpPr>
        <p:spPr>
          <a:xfrm>
            <a:off x="1233846" y="1683723"/>
            <a:ext cx="3708000" cy="4233997"/>
          </a:xfrm>
        </p:spPr>
        <p:txBody>
          <a:bodyPr anchor="ctr"/>
          <a:lstStyle>
            <a:lvl1pPr algn="ctr">
              <a:buNone/>
              <a:defRPr b="0">
                <a:solidFill>
                  <a:srgbClr val="6D8B2B"/>
                </a:solidFill>
                <a:latin typeface="FlandersArtSans-Regular" panose="00000500000000000000" pitchFamily="2" charset="0"/>
              </a:defRPr>
            </a:lvl1pPr>
          </a:lstStyle>
          <a:p>
            <a:r>
              <a:rPr lang="nl-NL"/>
              <a:t>Klik op het pictogram als u een afbeelding wilt toevoegen</a:t>
            </a:r>
            <a:endParaRPr lang="nl-BE"/>
          </a:p>
        </p:txBody>
      </p:sp>
      <p:sp>
        <p:nvSpPr>
          <p:cNvPr id="7" name="Rechthoek 6"/>
          <p:cNvSpPr/>
          <p:nvPr userDrawn="1"/>
        </p:nvSpPr>
        <p:spPr>
          <a:xfrm>
            <a:off x="1" y="0"/>
            <a:ext cx="288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prstClr val="white"/>
              </a:solidFill>
              <a:latin typeface="FlandersArtSans-Regular" panose="00000500000000000000" pitchFamily="2" charset="0"/>
            </a:endParaRPr>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8840" y="5922132"/>
            <a:ext cx="1761688" cy="747317"/>
          </a:xfrm>
          <a:prstGeom prst="rect">
            <a:avLst/>
          </a:prstGeom>
        </p:spPr>
      </p:pic>
    </p:spTree>
    <p:extLst>
      <p:ext uri="{BB962C8B-B14F-4D97-AF65-F5344CB8AC3E}">
        <p14:creationId xmlns:p14="http://schemas.microsoft.com/office/powerpoint/2010/main" val="3894441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a:xfrm>
            <a:off x="1235618" y="574854"/>
            <a:ext cx="7416000" cy="1116000"/>
          </a:xfrm>
        </p:spPr>
        <p:txBody>
          <a:bodyPr anchor="t" anchorCtr="0"/>
          <a:lstStyle>
            <a:lvl1pPr>
              <a:defRPr b="1" i="0">
                <a:solidFill>
                  <a:srgbClr val="6D8B2B"/>
                </a:solidFill>
                <a:latin typeface="FlandersArtSans-Regular" panose="00000500000000000000" pitchFamily="2" charset="0"/>
                <a:cs typeface="FlandersArtSans-Regular" panose="00000500000000000000" pitchFamily="2" charset="0"/>
              </a:defRPr>
            </a:lvl1pPr>
          </a:lstStyle>
          <a:p>
            <a:r>
              <a:rPr lang="nl-NL"/>
              <a:t>Klik om stijl te bewerken</a:t>
            </a:r>
            <a:endParaRPr lang="nl-BE"/>
          </a:p>
        </p:txBody>
      </p:sp>
      <p:sp>
        <p:nvSpPr>
          <p:cNvPr id="7" name="Tijdelijke aanduiding voor dianummer 6"/>
          <p:cNvSpPr>
            <a:spLocks noGrp="1"/>
          </p:cNvSpPr>
          <p:nvPr>
            <p:ph type="sldNum" sz="quarter" idx="12"/>
          </p:nvPr>
        </p:nvSpPr>
        <p:spPr>
          <a:xfrm>
            <a:off x="6876014" y="6336000"/>
            <a:ext cx="2141621" cy="365125"/>
          </a:xfrm>
        </p:spPr>
        <p:txBody>
          <a:bodyPr/>
          <a:lstStyle>
            <a:lvl1pPr>
              <a:defRPr sz="900">
                <a:solidFill>
                  <a:srgbClr val="9B9B9B"/>
                </a:solidFill>
                <a:latin typeface="+mn-lt"/>
              </a:defRPr>
            </a:lvl1pPr>
          </a:lstStyle>
          <a:p>
            <a:fld id="{7749CDD0-7D77-4D23-9A27-F361E39BA472}" type="datetime1">
              <a:rPr lang="nl-BE" smtClean="0">
                <a:latin typeface="FlandersArtSans-Regular" panose="00000500000000000000" pitchFamily="2" charset="0"/>
              </a:rPr>
              <a:pPr/>
              <a:t>3/12/2021</a:t>
            </a:fld>
            <a:r>
              <a:rPr lang="nl-BE">
                <a:latin typeface="FlandersArtSans-Regular" panose="00000500000000000000" pitchFamily="2" charset="0"/>
              </a:rPr>
              <a:t> </a:t>
            </a:r>
            <a:r>
              <a:rPr lang="nl-BE" b="1">
                <a:latin typeface="FlandersArtSans-Regular" panose="00000500000000000000" pitchFamily="2" charset="0"/>
              </a:rPr>
              <a:t>│</a:t>
            </a:r>
            <a:fld id="{B263F6C6-2226-4286-8995-C42CB1E7C290}" type="slidenum">
              <a:rPr lang="nl-BE" smtClean="0">
                <a:latin typeface="FlandersArtSans-Regular" panose="00000500000000000000" pitchFamily="2" charset="0"/>
              </a:rPr>
              <a:pPr/>
              <a:t>‹nr.›</a:t>
            </a:fld>
            <a:endParaRPr lang="nl-BE">
              <a:latin typeface="FlandersArtSans-Regular" panose="00000500000000000000" pitchFamily="2" charset="0"/>
            </a:endParaRPr>
          </a:p>
        </p:txBody>
      </p:sp>
      <p:sp>
        <p:nvSpPr>
          <p:cNvPr id="5" name="Tijdelijke aanduiding voor tekst 4"/>
          <p:cNvSpPr>
            <a:spLocks noGrp="1"/>
          </p:cNvSpPr>
          <p:nvPr>
            <p:ph type="body" sz="quarter" idx="14"/>
          </p:nvPr>
        </p:nvSpPr>
        <p:spPr>
          <a:xfrm>
            <a:off x="1235075" y="1690688"/>
            <a:ext cx="3708400" cy="4227512"/>
          </a:xfrm>
        </p:spPr>
        <p:txBody>
          <a:bodyPr/>
          <a:lstStyle>
            <a:lvl1pPr>
              <a:defRPr b="0">
                <a:solidFill>
                  <a:schemeClr val="tx1">
                    <a:lumMod val="65000"/>
                    <a:lumOff val="35000"/>
                  </a:schemeClr>
                </a:solidFill>
                <a:latin typeface="FlandersArtSans-Medium" panose="00000600000000000000" pitchFamily="2" charset="0"/>
              </a:defRPr>
            </a:lvl1pPr>
            <a:lvl2pPr>
              <a:defRPr>
                <a:solidFill>
                  <a:schemeClr val="tx1">
                    <a:lumMod val="65000"/>
                    <a:lumOff val="35000"/>
                  </a:schemeClr>
                </a:solidFill>
                <a:latin typeface="FlandersArtSans-Regular" panose="00000500000000000000" pitchFamily="2" charset="0"/>
              </a:defRPr>
            </a:lvl2pPr>
            <a:lvl3pPr>
              <a:defRPr>
                <a:solidFill>
                  <a:schemeClr val="tx1">
                    <a:lumMod val="65000"/>
                    <a:lumOff val="35000"/>
                  </a:schemeClr>
                </a:solidFill>
                <a:latin typeface="FlandersArtSans-Regular" panose="00000500000000000000" pitchFamily="2" charset="0"/>
              </a:defRPr>
            </a:lvl3pPr>
            <a:lvl4pPr>
              <a:defRPr>
                <a:solidFill>
                  <a:schemeClr val="tx1">
                    <a:lumMod val="65000"/>
                    <a:lumOff val="35000"/>
                  </a:schemeClr>
                </a:solidFill>
                <a:latin typeface="FlandersArtSans-Regular" panose="00000500000000000000" pitchFamily="2" charset="0"/>
              </a:defRPr>
            </a:lvl4pPr>
            <a:lvl5pPr>
              <a:defRPr>
                <a:solidFill>
                  <a:schemeClr val="tx1">
                    <a:lumMod val="65000"/>
                    <a:lumOff val="35000"/>
                  </a:schemeClr>
                </a:solidFill>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8" name="Tijdelijke aanduiding voor tekst 7"/>
          <p:cNvSpPr>
            <a:spLocks noGrp="1"/>
          </p:cNvSpPr>
          <p:nvPr>
            <p:ph type="body" sz="quarter" idx="15"/>
          </p:nvPr>
        </p:nvSpPr>
        <p:spPr>
          <a:xfrm>
            <a:off x="4943475" y="1690688"/>
            <a:ext cx="3708400" cy="4160837"/>
          </a:xfrm>
        </p:spPr>
        <p:txBody>
          <a:bodyPr/>
          <a:lstStyle>
            <a:lvl1pPr>
              <a:defRPr b="0">
                <a:solidFill>
                  <a:schemeClr val="tx1">
                    <a:lumMod val="65000"/>
                    <a:lumOff val="35000"/>
                  </a:schemeClr>
                </a:solidFill>
                <a:latin typeface="FlandersArtSans-Medium" panose="00000600000000000000" pitchFamily="2" charset="0"/>
              </a:defRPr>
            </a:lvl1pPr>
            <a:lvl2pPr>
              <a:defRPr>
                <a:solidFill>
                  <a:schemeClr val="tx1">
                    <a:lumMod val="65000"/>
                    <a:lumOff val="35000"/>
                  </a:schemeClr>
                </a:solidFill>
                <a:latin typeface="FlandersArtSans-Regular" panose="00000500000000000000" pitchFamily="2" charset="0"/>
              </a:defRPr>
            </a:lvl2pPr>
            <a:lvl3pPr>
              <a:defRPr>
                <a:solidFill>
                  <a:schemeClr val="tx1">
                    <a:lumMod val="65000"/>
                    <a:lumOff val="35000"/>
                  </a:schemeClr>
                </a:solidFill>
                <a:latin typeface="FlandersArtSans-Regular" panose="00000500000000000000" pitchFamily="2" charset="0"/>
              </a:defRPr>
            </a:lvl3pPr>
            <a:lvl4pPr>
              <a:defRPr>
                <a:solidFill>
                  <a:schemeClr val="tx1">
                    <a:lumMod val="65000"/>
                    <a:lumOff val="35000"/>
                  </a:schemeClr>
                </a:solidFill>
                <a:latin typeface="FlandersArtSans-Regular" panose="00000500000000000000" pitchFamily="2" charset="0"/>
              </a:defRPr>
            </a:lvl4pPr>
            <a:lvl5pPr>
              <a:defRPr>
                <a:solidFill>
                  <a:schemeClr val="tx1">
                    <a:lumMod val="65000"/>
                    <a:lumOff val="35000"/>
                  </a:schemeClr>
                </a:solidFill>
                <a:latin typeface="FlandersArtSans-Regular" panose="00000500000000000000" pitchFamily="2"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Rechthoek 5"/>
          <p:cNvSpPr/>
          <p:nvPr userDrawn="1"/>
        </p:nvSpPr>
        <p:spPr>
          <a:xfrm>
            <a:off x="1" y="0"/>
            <a:ext cx="288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prstClr val="white"/>
              </a:solidFill>
              <a:latin typeface="FlandersArtSans-Regular" panose="00000500000000000000" pitchFamily="2" charset="0"/>
            </a:endParaRPr>
          </a:p>
        </p:txBody>
      </p:sp>
      <p:pic>
        <p:nvPicPr>
          <p:cNvPr id="10" name="Afbeelding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8840" y="5922132"/>
            <a:ext cx="1761688" cy="747317"/>
          </a:xfrm>
          <a:prstGeom prst="rect">
            <a:avLst/>
          </a:prstGeom>
        </p:spPr>
      </p:pic>
    </p:spTree>
    <p:extLst>
      <p:ext uri="{BB962C8B-B14F-4D97-AF65-F5344CB8AC3E}">
        <p14:creationId xmlns:p14="http://schemas.microsoft.com/office/powerpoint/2010/main" val="483021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235618" y="583480"/>
            <a:ext cx="7416000" cy="1116000"/>
          </a:xfrm>
          <a:prstGeom prst="rect">
            <a:avLst/>
          </a:prstGeom>
        </p:spPr>
        <p:txBody>
          <a:bodyPr vert="horz" lIns="0" tIns="0" rIns="0" bIns="0" rtlCol="0" anchor="t" anchorCtr="0">
            <a:noAutofit/>
          </a:bodyPr>
          <a:lstStyle/>
          <a:p>
            <a:r>
              <a:rPr lang="nl-NL"/>
              <a:t>Klik om de stijl te bewerken</a:t>
            </a:r>
            <a:endParaRPr lang="nl-BE"/>
          </a:p>
        </p:txBody>
      </p:sp>
      <p:sp>
        <p:nvSpPr>
          <p:cNvPr id="7" name="Tijdelijke aanduiding voor datum 3"/>
          <p:cNvSpPr>
            <a:spLocks noGrp="1"/>
          </p:cNvSpPr>
          <p:nvPr>
            <p:ph type="dt" sz="half" idx="2"/>
          </p:nvPr>
        </p:nvSpPr>
        <p:spPr>
          <a:xfrm>
            <a:off x="2844800" y="6339600"/>
            <a:ext cx="1106075" cy="360000"/>
          </a:xfrm>
          <a:prstGeom prst="rect">
            <a:avLst/>
          </a:prstGeom>
        </p:spPr>
        <p:txBody>
          <a:bodyPr vert="horz" lIns="91440" tIns="45720" rIns="91440" bIns="45720" rtlCol="0" anchor="ctr"/>
          <a:lstStyle>
            <a:lvl1pPr algn="l">
              <a:defRPr sz="1200">
                <a:solidFill>
                  <a:srgbClr val="9B9B9B"/>
                </a:solidFill>
                <a:latin typeface="FlandersArtSans-Regular" panose="00000500000000000000" pitchFamily="2" charset="0"/>
              </a:defRPr>
            </a:lvl1pPr>
          </a:lstStyle>
          <a:p>
            <a:fld id="{FD6BEBD5-99F3-4C1B-B5AF-C9279F4847C2}" type="datetimeFigureOut">
              <a:rPr lang="nl-BE" smtClean="0"/>
              <a:pPr/>
              <a:t>3/12/2021</a:t>
            </a:fld>
            <a:endParaRPr lang="nl-BE"/>
          </a:p>
        </p:txBody>
      </p:sp>
      <p:sp>
        <p:nvSpPr>
          <p:cNvPr id="8" name="Tijdelijke aanduiding voor voettekst 4"/>
          <p:cNvSpPr>
            <a:spLocks noGrp="1"/>
          </p:cNvSpPr>
          <p:nvPr>
            <p:ph type="ftr" sz="quarter" idx="3"/>
          </p:nvPr>
        </p:nvSpPr>
        <p:spPr>
          <a:xfrm>
            <a:off x="3993393" y="6339600"/>
            <a:ext cx="1890000" cy="360000"/>
          </a:xfrm>
          <a:prstGeom prst="rect">
            <a:avLst/>
          </a:prstGeom>
        </p:spPr>
        <p:txBody>
          <a:bodyPr vert="horz" lIns="91440" tIns="45720" rIns="91440" bIns="45720" rtlCol="0" anchor="ctr"/>
          <a:lstStyle>
            <a:lvl1pPr algn="ctr">
              <a:defRPr sz="1200">
                <a:solidFill>
                  <a:srgbClr val="9B9B9B"/>
                </a:solidFill>
                <a:latin typeface="FlandersArtSans-Regular" panose="00000500000000000000" pitchFamily="2" charset="0"/>
              </a:defRPr>
            </a:lvl1pPr>
          </a:lstStyle>
          <a:p>
            <a:endParaRPr lang="nl-BE"/>
          </a:p>
        </p:txBody>
      </p:sp>
      <p:sp>
        <p:nvSpPr>
          <p:cNvPr id="9" name="Tijdelijke aanduiding voor dianummer 5"/>
          <p:cNvSpPr>
            <a:spLocks noGrp="1"/>
          </p:cNvSpPr>
          <p:nvPr>
            <p:ph type="sldNum" sz="quarter" idx="4"/>
          </p:nvPr>
        </p:nvSpPr>
        <p:spPr>
          <a:xfrm>
            <a:off x="5944611" y="6339600"/>
            <a:ext cx="540000" cy="360000"/>
          </a:xfrm>
          <a:prstGeom prst="rect">
            <a:avLst/>
          </a:prstGeom>
        </p:spPr>
        <p:txBody>
          <a:bodyPr vert="horz" lIns="91440" tIns="45720" rIns="91440" bIns="45720" rtlCol="0" anchor="ctr"/>
          <a:lstStyle>
            <a:lvl1pPr algn="r">
              <a:defRPr sz="1100">
                <a:solidFill>
                  <a:srgbClr val="9B9B9B"/>
                </a:solidFill>
                <a:latin typeface="FlandersArtSans-Regular" panose="00000500000000000000" pitchFamily="2" charset="0"/>
              </a:defRPr>
            </a:lvl1pPr>
          </a:lstStyle>
          <a:p>
            <a:fld id="{492AD3B4-D906-4191-84FB-4FE613E48036}" type="slidenum">
              <a:rPr lang="nl-BE" smtClean="0"/>
              <a:pPr/>
              <a:t>‹nr.›</a:t>
            </a:fld>
            <a:endParaRPr lang="nl-BE"/>
          </a:p>
        </p:txBody>
      </p:sp>
      <p:sp>
        <p:nvSpPr>
          <p:cNvPr id="10" name="Tijdelijke aanduiding voor tekst 2"/>
          <p:cNvSpPr>
            <a:spLocks noGrp="1"/>
          </p:cNvSpPr>
          <p:nvPr>
            <p:ph type="body" idx="1"/>
          </p:nvPr>
        </p:nvSpPr>
        <p:spPr>
          <a:xfrm>
            <a:off x="1235618" y="1699550"/>
            <a:ext cx="7444800" cy="4352400"/>
          </a:xfrm>
          <a:prstGeom prst="rect">
            <a:avLst/>
          </a:prstGeom>
        </p:spPr>
        <p:txBody>
          <a:bodyPr vert="horz" lIns="0" tIns="0" rIns="0" bIns="45720" rtlCol="0">
            <a:noAutofit/>
          </a:bodyPr>
          <a:lstStyle/>
          <a:p>
            <a:pPr marL="288000" marR="0" lvl="0" indent="-288000" algn="l" defTabSz="914400" rtl="0" eaLnBrk="1" fontAlgn="auto" latinLnBrk="0" hangingPunct="1">
              <a:lnSpc>
                <a:spcPct val="90000"/>
              </a:lnSpc>
              <a:spcBef>
                <a:spcPts val="300"/>
              </a:spcBef>
              <a:spcAft>
                <a:spcPts val="0"/>
              </a:spcAft>
              <a:buClrTx/>
              <a:buSzPct val="90000"/>
              <a:buFontTx/>
              <a:buBlip>
                <a:blip r:embed="rId11"/>
              </a:buBlip>
              <a:tabLst/>
              <a:defRPr/>
            </a:pPr>
            <a:r>
              <a:rPr kumimoji="0" lang="nl-NL" sz="2200" b="0" i="0" u="none" strike="noStrike" kern="1200" cap="none" spc="0" normalizeH="0" baseline="0" noProof="0">
                <a:ln>
                  <a:noFill/>
                </a:ln>
                <a:solidFill>
                  <a:srgbClr val="6D8B2B"/>
                </a:solidFill>
                <a:effectLst/>
                <a:uLnTx/>
                <a:uFillTx/>
                <a:latin typeface="FlandersArtSans-Bold" panose="00000800000000000000" pitchFamily="2" charset="0"/>
                <a:ea typeface="+mn-ea"/>
                <a:cs typeface="+mn-cs"/>
              </a:rPr>
              <a:t>Klik om de modelstijlen te bewerken</a:t>
            </a:r>
          </a:p>
          <a:p>
            <a:pPr marL="576000" marR="0" lvl="1" indent="-288000" algn="l" defTabSz="914400" rtl="0" eaLnBrk="1" fontAlgn="auto" latinLnBrk="0" hangingPunct="1">
              <a:lnSpc>
                <a:spcPct val="90000"/>
              </a:lnSpc>
              <a:spcBef>
                <a:spcPts val="300"/>
              </a:spcBef>
              <a:spcAft>
                <a:spcPts val="0"/>
              </a:spcAft>
              <a:buClrTx/>
              <a:buSzPct val="75000"/>
              <a:buFontTx/>
              <a:buBlip>
                <a:blip r:embed="rId12"/>
              </a:buBlip>
              <a:tabLst/>
              <a:defRPr/>
            </a:pPr>
            <a:r>
              <a:rPr kumimoji="0" lang="nl-NL" sz="2200" b="0" i="0" u="none" strike="noStrike" kern="1200" cap="none" spc="0" normalizeH="0" baseline="0" noProof="0">
                <a:ln>
                  <a:noFill/>
                </a:ln>
                <a:solidFill>
                  <a:srgbClr val="6D8B2B"/>
                </a:solidFill>
                <a:effectLst/>
                <a:uLnTx/>
                <a:uFillTx/>
                <a:latin typeface="FlandersArtSans-Regular" panose="00000500000000000000" pitchFamily="2" charset="0"/>
                <a:ea typeface="+mn-ea"/>
                <a:cs typeface="+mn-cs"/>
              </a:rPr>
              <a:t>Tweede niveau</a:t>
            </a:r>
          </a:p>
          <a:p>
            <a:pPr marL="864000" marR="0" lvl="2" indent="-288000" algn="l" defTabSz="914400" rtl="0" eaLnBrk="1" fontAlgn="auto" latinLnBrk="0" hangingPunct="1">
              <a:lnSpc>
                <a:spcPct val="90000"/>
              </a:lnSpc>
              <a:spcBef>
                <a:spcPts val="300"/>
              </a:spcBef>
              <a:spcAft>
                <a:spcPts val="0"/>
              </a:spcAft>
              <a:buClrTx/>
              <a:buSzPct val="85000"/>
              <a:buFontTx/>
              <a:buBlip>
                <a:blip r:embed="rId13"/>
              </a:buBlip>
              <a:tabLst/>
              <a:defRPr/>
            </a:pPr>
            <a:r>
              <a:rPr kumimoji="0" lang="nl-NL" sz="2000" b="0" i="0" u="none" strike="noStrike" kern="1200" cap="none" spc="0" normalizeH="0" baseline="0" noProof="0">
                <a:ln>
                  <a:noFill/>
                </a:ln>
                <a:solidFill>
                  <a:srgbClr val="9B9B9B"/>
                </a:solidFill>
                <a:effectLst/>
                <a:uLnTx/>
                <a:uFillTx/>
                <a:latin typeface="FlandersArtSans-Regular" panose="00000500000000000000" pitchFamily="2" charset="0"/>
                <a:ea typeface="+mn-ea"/>
                <a:cs typeface="+mn-cs"/>
              </a:rPr>
              <a:t>Derde niveau</a:t>
            </a:r>
          </a:p>
          <a:p>
            <a:pPr marL="1152000" marR="0" lvl="3" indent="-288000" algn="l" defTabSz="914400" rtl="0" eaLnBrk="1" fontAlgn="auto" latinLnBrk="0" hangingPunct="1">
              <a:lnSpc>
                <a:spcPct val="90000"/>
              </a:lnSpc>
              <a:spcBef>
                <a:spcPts val="300"/>
              </a:spcBef>
              <a:spcAft>
                <a:spcPts val="0"/>
              </a:spcAft>
              <a:buClrTx/>
              <a:buSzPct val="75000"/>
              <a:buFontTx/>
              <a:buBlip>
                <a:blip r:embed="rId14"/>
              </a:buBlip>
              <a:tabLst/>
              <a:defRPr/>
            </a:pPr>
            <a:r>
              <a:rPr kumimoji="0" lang="nl-NL" sz="2000" b="0" i="0" u="none" strike="noStrike" kern="1200" cap="none" spc="0" normalizeH="0" baseline="0" noProof="0">
                <a:ln>
                  <a:noFill/>
                </a:ln>
                <a:solidFill>
                  <a:srgbClr val="9B9B9B"/>
                </a:solidFill>
                <a:effectLst/>
                <a:uLnTx/>
                <a:uFillTx/>
                <a:latin typeface="FlandersArtSans-Regular" panose="00000500000000000000" pitchFamily="2" charset="0"/>
                <a:ea typeface="+mn-ea"/>
                <a:cs typeface="+mn-cs"/>
              </a:rPr>
              <a:t>Vierde niveau</a:t>
            </a:r>
          </a:p>
          <a:p>
            <a:pPr marL="1440000" marR="0" lvl="4" indent="-288000" algn="l" defTabSz="914400" rtl="0" eaLnBrk="1" fontAlgn="auto" latinLnBrk="0" hangingPunct="1">
              <a:lnSpc>
                <a:spcPct val="90000"/>
              </a:lnSpc>
              <a:spcBef>
                <a:spcPts val="300"/>
              </a:spcBef>
              <a:spcAft>
                <a:spcPts val="0"/>
              </a:spcAft>
              <a:buClrTx/>
              <a:buSzPct val="90000"/>
              <a:buFontTx/>
              <a:buBlip>
                <a:blip r:embed="rId11"/>
              </a:buBlip>
              <a:tabLst/>
              <a:defRPr/>
            </a:pPr>
            <a:r>
              <a:rPr kumimoji="0" lang="nl-NL" sz="2000" b="0" i="0" u="none" strike="noStrike" kern="1200" cap="none" spc="0" normalizeH="0" baseline="0" noProof="0">
                <a:ln>
                  <a:noFill/>
                </a:ln>
                <a:solidFill>
                  <a:srgbClr val="9B9B9B"/>
                </a:solidFill>
                <a:effectLst/>
                <a:uLnTx/>
                <a:uFillTx/>
                <a:latin typeface="FlandersArtSans-Regular" panose="00000500000000000000" pitchFamily="2" charset="0"/>
                <a:ea typeface="+mn-ea"/>
                <a:cs typeface="+mn-cs"/>
              </a:rPr>
              <a:t>Vijfde niveau </a:t>
            </a:r>
            <a:endParaRPr kumimoji="0" lang="nl-BE" sz="2000" b="0" i="0" u="none" strike="noStrike" kern="1200" cap="none" spc="0" normalizeH="0" baseline="0" noProof="0">
              <a:ln>
                <a:noFill/>
              </a:ln>
              <a:solidFill>
                <a:srgbClr val="9B9B9B"/>
              </a:solidFill>
              <a:effectLst/>
              <a:uLnTx/>
              <a:uFillTx/>
              <a:latin typeface="FlandersArtSans-Regular" panose="00000500000000000000" pitchFamily="2" charset="0"/>
              <a:ea typeface="+mn-ea"/>
              <a:cs typeface="+mn-cs"/>
            </a:endParaRPr>
          </a:p>
        </p:txBody>
      </p:sp>
    </p:spTree>
    <p:extLst>
      <p:ext uri="{BB962C8B-B14F-4D97-AF65-F5344CB8AC3E}">
        <p14:creationId xmlns:p14="http://schemas.microsoft.com/office/powerpoint/2010/main" val="541548204"/>
      </p:ext>
    </p:extLst>
  </p:cSld>
  <p:clrMap bg1="lt1" tx1="dk1" bg2="lt2" tx2="dk2" accent1="accent1" accent2="accent2" accent3="accent3" accent4="accent4" accent5="accent5" accent6="accent6" hlink="hlink" folHlink="folHlink"/>
  <p:sldLayoutIdLst>
    <p:sldLayoutId id="2147483707" r:id="rId1"/>
    <p:sldLayoutId id="2147483716" r:id="rId2"/>
    <p:sldLayoutId id="2147483719" r:id="rId3"/>
    <p:sldLayoutId id="2147483718" r:id="rId4"/>
    <p:sldLayoutId id="2147483717" r:id="rId5"/>
    <p:sldLayoutId id="2147483709" r:id="rId6"/>
    <p:sldLayoutId id="2147483710" r:id="rId7"/>
    <p:sldLayoutId id="2147483711" r:id="rId8"/>
    <p:sldLayoutId id="2147483712" r:id="rId9"/>
  </p:sldLayoutIdLst>
  <p:txStyles>
    <p:titleStyle>
      <a:lvl1pPr algn="l" defTabSz="914400" rtl="0" eaLnBrk="1" latinLnBrk="0" hangingPunct="1">
        <a:lnSpc>
          <a:spcPts val="3800"/>
        </a:lnSpc>
        <a:spcBef>
          <a:spcPct val="0"/>
        </a:spcBef>
        <a:buNone/>
        <a:defRPr sz="3700" b="0" kern="1200">
          <a:solidFill>
            <a:schemeClr val="accent2"/>
          </a:solidFill>
          <a:latin typeface="FlandersArtSans-Medium" panose="00000600000000000000" pitchFamily="2" charset="0"/>
          <a:ea typeface="+mj-ea"/>
          <a:cs typeface="+mj-cs"/>
        </a:defRPr>
      </a:lvl1pPr>
    </p:titleStyle>
    <p:bodyStyle>
      <a:lvl1pPr marL="288000" marR="0" indent="-288000" algn="l" defTabSz="914400" rtl="0" eaLnBrk="1" fontAlgn="auto" latinLnBrk="0" hangingPunct="1">
        <a:lnSpc>
          <a:spcPct val="90000"/>
        </a:lnSpc>
        <a:spcBef>
          <a:spcPts val="300"/>
        </a:spcBef>
        <a:spcAft>
          <a:spcPts val="0"/>
        </a:spcAft>
        <a:buClrTx/>
        <a:buSzPct val="90000"/>
        <a:buFontTx/>
        <a:buBlip>
          <a:blip r:embed="rId11"/>
        </a:buBlip>
        <a:tabLst/>
        <a:defRPr sz="2200" b="1" kern="1200" spc="0" baseline="0">
          <a:solidFill>
            <a:srgbClr val="9B9B9B"/>
          </a:solidFill>
          <a:latin typeface="FlandersArtSans-Medium" panose="00000600000000000000" pitchFamily="2" charset="0"/>
          <a:ea typeface="+mn-ea"/>
          <a:cs typeface="+mn-cs"/>
        </a:defRPr>
      </a:lvl1pPr>
      <a:lvl2pPr marL="576000" marR="0" indent="-288000" algn="l" defTabSz="914400" rtl="0" eaLnBrk="1" fontAlgn="auto" latinLnBrk="0" hangingPunct="1">
        <a:lnSpc>
          <a:spcPct val="90000"/>
        </a:lnSpc>
        <a:spcBef>
          <a:spcPts val="300"/>
        </a:spcBef>
        <a:spcAft>
          <a:spcPts val="0"/>
        </a:spcAft>
        <a:buClrTx/>
        <a:buSzPct val="75000"/>
        <a:buFontTx/>
        <a:buBlip>
          <a:blip r:embed="rId12"/>
        </a:buBlip>
        <a:tabLst/>
        <a:defRPr sz="2000" b="1" kern="1200" spc="0" baseline="0">
          <a:solidFill>
            <a:srgbClr val="9B9B9B"/>
          </a:solidFill>
          <a:latin typeface="FlandersArtSans-Regular" panose="00000500000000000000" pitchFamily="2" charset="0"/>
          <a:ea typeface="+mn-ea"/>
          <a:cs typeface="+mn-cs"/>
        </a:defRPr>
      </a:lvl2pPr>
      <a:lvl3pPr marL="864000" marR="0" indent="-288000" algn="l" defTabSz="914400" rtl="0" eaLnBrk="1" fontAlgn="auto" latinLnBrk="0" hangingPunct="1">
        <a:lnSpc>
          <a:spcPct val="90000"/>
        </a:lnSpc>
        <a:spcBef>
          <a:spcPts val="300"/>
        </a:spcBef>
        <a:spcAft>
          <a:spcPts val="0"/>
        </a:spcAft>
        <a:buClrTx/>
        <a:buSzPct val="85000"/>
        <a:buFontTx/>
        <a:buBlip>
          <a:blip r:embed="rId13"/>
        </a:buBlip>
        <a:tabLst/>
        <a:defRPr sz="1800" b="1" kern="1200" spc="0" baseline="0">
          <a:solidFill>
            <a:srgbClr val="9B9B9B"/>
          </a:solidFill>
          <a:latin typeface="FlandersArtSans-Regular" panose="00000500000000000000" pitchFamily="2" charset="0"/>
          <a:ea typeface="+mn-ea"/>
          <a:cs typeface="+mn-cs"/>
        </a:defRPr>
      </a:lvl3pPr>
      <a:lvl4pPr marL="1152000" marR="0" indent="-288000" algn="l" defTabSz="914400" rtl="0" eaLnBrk="1" fontAlgn="auto" latinLnBrk="0" hangingPunct="1">
        <a:lnSpc>
          <a:spcPct val="90000"/>
        </a:lnSpc>
        <a:spcBef>
          <a:spcPts val="300"/>
        </a:spcBef>
        <a:spcAft>
          <a:spcPts val="0"/>
        </a:spcAft>
        <a:buClrTx/>
        <a:buSzPct val="75000"/>
        <a:buFontTx/>
        <a:buBlip>
          <a:blip r:embed="rId14"/>
        </a:buBlip>
        <a:tabLst/>
        <a:defRPr sz="1600" b="1" kern="1200" spc="0" baseline="0">
          <a:solidFill>
            <a:srgbClr val="9B9B9B"/>
          </a:solidFill>
          <a:latin typeface="FlandersArtSans-Regular" panose="00000500000000000000" pitchFamily="2" charset="0"/>
          <a:ea typeface="+mn-ea"/>
          <a:cs typeface="+mn-cs"/>
        </a:defRPr>
      </a:lvl4pPr>
      <a:lvl5pPr marL="1440000" marR="0" indent="-288000" algn="l" defTabSz="914400" rtl="0" eaLnBrk="1" fontAlgn="auto" latinLnBrk="0" hangingPunct="1">
        <a:lnSpc>
          <a:spcPct val="90000"/>
        </a:lnSpc>
        <a:spcBef>
          <a:spcPts val="300"/>
        </a:spcBef>
        <a:spcAft>
          <a:spcPts val="0"/>
        </a:spcAft>
        <a:buClrTx/>
        <a:buSzPct val="90000"/>
        <a:buFontTx/>
        <a:buBlip>
          <a:blip r:embed="rId11"/>
        </a:buBlip>
        <a:tabLst/>
        <a:defRPr sz="1400" b="1" kern="1200" spc="0" baseline="0">
          <a:solidFill>
            <a:srgbClr val="9B9B9B"/>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DD64FA-86C5-433C-9574-1925D7D91471}"/>
              </a:ext>
            </a:extLst>
          </p:cNvPr>
          <p:cNvSpPr>
            <a:spLocks noGrp="1"/>
          </p:cNvSpPr>
          <p:nvPr>
            <p:ph type="ctrTitle"/>
          </p:nvPr>
        </p:nvSpPr>
        <p:spPr/>
        <p:txBody>
          <a:bodyPr/>
          <a:lstStyle/>
          <a:p>
            <a:r>
              <a:rPr lang="nl-BE"/>
              <a:t>Omgeving &amp; Landbouw</a:t>
            </a:r>
          </a:p>
        </p:txBody>
      </p:sp>
      <p:sp>
        <p:nvSpPr>
          <p:cNvPr id="3" name="Ondertitel 2">
            <a:extLst>
              <a:ext uri="{FF2B5EF4-FFF2-40B4-BE49-F238E27FC236}">
                <a16:creationId xmlns:a16="http://schemas.microsoft.com/office/drawing/2014/main" id="{97DD0625-6EA4-4817-BC94-7DA73C78718D}"/>
              </a:ext>
            </a:extLst>
          </p:cNvPr>
          <p:cNvSpPr>
            <a:spLocks noGrp="1"/>
          </p:cNvSpPr>
          <p:nvPr>
            <p:ph type="subTitle" idx="1"/>
          </p:nvPr>
        </p:nvSpPr>
        <p:spPr/>
        <p:txBody>
          <a:bodyPr/>
          <a:lstStyle/>
          <a:p>
            <a:r>
              <a:rPr lang="nl-BE"/>
              <a:t>Ivo Palmers– Departement Omgeving VPO</a:t>
            </a:r>
          </a:p>
        </p:txBody>
      </p:sp>
    </p:spTree>
    <p:extLst>
      <p:ext uri="{BB962C8B-B14F-4D97-AF65-F5344CB8AC3E}">
        <p14:creationId xmlns:p14="http://schemas.microsoft.com/office/powerpoint/2010/main" val="858036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p:txBody>
          <a:bodyPr/>
          <a:lstStyle/>
          <a:p>
            <a:r>
              <a:rPr lang="nl-BE" err="1"/>
              <a:t>Verpaarding</a:t>
            </a:r>
            <a:r>
              <a:rPr lang="nl-BE"/>
              <a:t> en </a:t>
            </a:r>
            <a:r>
              <a:rPr lang="nl-BE" err="1"/>
              <a:t>vertuining</a:t>
            </a:r>
            <a:endParaRPr lang="nl-BE"/>
          </a:p>
        </p:txBody>
      </p:sp>
      <p:sp>
        <p:nvSpPr>
          <p:cNvPr id="15" name="Tijdelijke aanduiding voor tekst 14"/>
          <p:cNvSpPr>
            <a:spLocks noGrp="1"/>
          </p:cNvSpPr>
          <p:nvPr>
            <p:ph type="body" sz="quarter" idx="13"/>
          </p:nvPr>
        </p:nvSpPr>
        <p:spPr>
          <a:xfrm>
            <a:off x="4962617" y="1690688"/>
            <a:ext cx="3689258" cy="4098925"/>
          </a:xfrm>
        </p:spPr>
        <p:txBody>
          <a:bodyPr/>
          <a:lstStyle/>
          <a:p>
            <a:r>
              <a:rPr lang="nl-BE"/>
              <a:t>Verpaarding begrip gelanceerd in 2007</a:t>
            </a:r>
          </a:p>
          <a:p>
            <a:r>
              <a:rPr lang="nl-BE"/>
              <a:t>Probleem of uitdaging?</a:t>
            </a:r>
          </a:p>
          <a:p>
            <a:r>
              <a:rPr lang="nl-BE"/>
              <a:t>Herbestemming leegstaande bedrijfsgebouwen</a:t>
            </a:r>
          </a:p>
          <a:p>
            <a:r>
              <a:rPr lang="nl-BE"/>
              <a:t>Verlies van landbouw-areaal</a:t>
            </a:r>
          </a:p>
          <a:p>
            <a:r>
              <a:rPr lang="nl-BE"/>
              <a:t>Recreatief medegebruik</a:t>
            </a:r>
          </a:p>
          <a:p>
            <a:endParaRPr lang="nl-BE"/>
          </a:p>
        </p:txBody>
      </p:sp>
      <p:pic>
        <p:nvPicPr>
          <p:cNvPr id="3" name="Afbeelding 2">
            <a:extLst>
              <a:ext uri="{FF2B5EF4-FFF2-40B4-BE49-F238E27FC236}">
                <a16:creationId xmlns:a16="http://schemas.microsoft.com/office/drawing/2014/main" id="{7F3881F6-8415-4C66-B300-CCD3AF5B021D}"/>
              </a:ext>
            </a:extLst>
          </p:cNvPr>
          <p:cNvPicPr>
            <a:picLocks noChangeAspect="1"/>
          </p:cNvPicPr>
          <p:nvPr/>
        </p:nvPicPr>
        <p:blipFill rotWithShape="1">
          <a:blip r:embed="rId2"/>
          <a:srcRect l="69126" t="25802" r="12233" b="40076"/>
          <a:stretch/>
        </p:blipFill>
        <p:spPr>
          <a:xfrm>
            <a:off x="1003069" y="1690687"/>
            <a:ext cx="3959548" cy="2038521"/>
          </a:xfrm>
          <a:prstGeom prst="rect">
            <a:avLst/>
          </a:prstGeom>
        </p:spPr>
      </p:pic>
      <p:pic>
        <p:nvPicPr>
          <p:cNvPr id="6" name="Afbeelding 5">
            <a:extLst>
              <a:ext uri="{FF2B5EF4-FFF2-40B4-BE49-F238E27FC236}">
                <a16:creationId xmlns:a16="http://schemas.microsoft.com/office/drawing/2014/main" id="{148EAF3D-ED58-4F92-AC63-6BE5FEAC8EA5}"/>
              </a:ext>
            </a:extLst>
          </p:cNvPr>
          <p:cNvPicPr>
            <a:picLocks noChangeAspect="1"/>
          </p:cNvPicPr>
          <p:nvPr/>
        </p:nvPicPr>
        <p:blipFill rotWithShape="1">
          <a:blip r:embed="rId3"/>
          <a:srcRect l="68932" t="32999" r="12136" b="31791"/>
          <a:stretch/>
        </p:blipFill>
        <p:spPr>
          <a:xfrm>
            <a:off x="843883" y="3788305"/>
            <a:ext cx="4040461" cy="2113472"/>
          </a:xfrm>
          <a:prstGeom prst="rect">
            <a:avLst/>
          </a:prstGeom>
        </p:spPr>
      </p:pic>
    </p:spTree>
    <p:extLst>
      <p:ext uri="{BB962C8B-B14F-4D97-AF65-F5344CB8AC3E}">
        <p14:creationId xmlns:p14="http://schemas.microsoft.com/office/powerpoint/2010/main" val="4276307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lucht, buiten, strand&#10;&#10;Automatisch gegenereerde beschrijving">
            <a:extLst>
              <a:ext uri="{FF2B5EF4-FFF2-40B4-BE49-F238E27FC236}">
                <a16:creationId xmlns:a16="http://schemas.microsoft.com/office/drawing/2014/main" id="{EAF3FC9C-B686-B244-9236-FD6F3A2BF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020" y="241738"/>
            <a:ext cx="7775598" cy="2115622"/>
          </a:xfrm>
          <a:prstGeom prst="rect">
            <a:avLst/>
          </a:prstGeom>
        </p:spPr>
      </p:pic>
      <p:sp>
        <p:nvSpPr>
          <p:cNvPr id="2" name="Titel 1">
            <a:extLst>
              <a:ext uri="{FF2B5EF4-FFF2-40B4-BE49-F238E27FC236}">
                <a16:creationId xmlns:a16="http://schemas.microsoft.com/office/drawing/2014/main" id="{D0050D72-8BCC-5941-A8E7-502B1A02FFF4}"/>
              </a:ext>
            </a:extLst>
          </p:cNvPr>
          <p:cNvSpPr>
            <a:spLocks noGrp="1"/>
          </p:cNvSpPr>
          <p:nvPr>
            <p:ph type="title"/>
          </p:nvPr>
        </p:nvSpPr>
        <p:spPr/>
        <p:txBody>
          <a:bodyPr/>
          <a:lstStyle/>
          <a:p>
            <a:r>
              <a:rPr lang="nl-BE">
                <a:solidFill>
                  <a:schemeClr val="accent2">
                    <a:lumMod val="20000"/>
                    <a:lumOff val="80000"/>
                  </a:schemeClr>
                </a:solidFill>
              </a:rPr>
              <a:t>klimaatadaptatie</a:t>
            </a:r>
          </a:p>
        </p:txBody>
      </p:sp>
      <p:sp>
        <p:nvSpPr>
          <p:cNvPr id="3" name="Tijdelijke aanduiding voor tekst 2">
            <a:extLst>
              <a:ext uri="{FF2B5EF4-FFF2-40B4-BE49-F238E27FC236}">
                <a16:creationId xmlns:a16="http://schemas.microsoft.com/office/drawing/2014/main" id="{03AFA7B3-6D5A-7049-A9C8-CF2D58CD1BC4}"/>
              </a:ext>
            </a:extLst>
          </p:cNvPr>
          <p:cNvSpPr>
            <a:spLocks noGrp="1"/>
          </p:cNvSpPr>
          <p:nvPr>
            <p:ph type="body" sz="quarter" idx="13"/>
          </p:nvPr>
        </p:nvSpPr>
        <p:spPr>
          <a:xfrm>
            <a:off x="4796473" y="2628245"/>
            <a:ext cx="3739659" cy="4098925"/>
          </a:xfrm>
        </p:spPr>
        <p:txBody>
          <a:bodyPr/>
          <a:lstStyle/>
          <a:p>
            <a:r>
              <a:rPr lang="nl-BE"/>
              <a:t>Groeiende problematiek van overstromingen</a:t>
            </a:r>
          </a:p>
          <a:p>
            <a:r>
              <a:rPr lang="nl-BE"/>
              <a:t>Modellering van risicokaarten (CIW)</a:t>
            </a:r>
          </a:p>
          <a:p>
            <a:r>
              <a:rPr lang="nl-BE"/>
              <a:t>Substantieel deel in agrarisch gebied</a:t>
            </a:r>
          </a:p>
          <a:p>
            <a:r>
              <a:rPr lang="nl-BE"/>
              <a:t>Klimaatadaptatieplan</a:t>
            </a:r>
          </a:p>
          <a:p>
            <a:pPr lvl="1"/>
            <a:r>
              <a:rPr lang="nl-BE"/>
              <a:t>Blue deal</a:t>
            </a:r>
          </a:p>
          <a:p>
            <a:pPr lvl="1"/>
            <a:r>
              <a:rPr lang="nl-BE"/>
              <a:t>Hoe inspelen op deze bedreigingen?</a:t>
            </a:r>
          </a:p>
          <a:p>
            <a:pPr lvl="1"/>
            <a:r>
              <a:rPr lang="nl-BE"/>
              <a:t>Voorkomen beter dan genezen</a:t>
            </a:r>
          </a:p>
          <a:p>
            <a:pPr marL="0" indent="0">
              <a:buNone/>
            </a:pPr>
            <a:endParaRPr lang="nl-BE"/>
          </a:p>
          <a:p>
            <a:endParaRPr lang="nl-BE"/>
          </a:p>
          <a:p>
            <a:endParaRPr lang="nl-BE"/>
          </a:p>
          <a:p>
            <a:endParaRPr lang="nl-BE"/>
          </a:p>
        </p:txBody>
      </p:sp>
      <p:pic>
        <p:nvPicPr>
          <p:cNvPr id="5" name="Afbeelding 4" descr="Afbeelding met kaart&#10;&#10;Automatisch gegenereerde beschrijving">
            <a:extLst>
              <a:ext uri="{FF2B5EF4-FFF2-40B4-BE49-F238E27FC236}">
                <a16:creationId xmlns:a16="http://schemas.microsoft.com/office/drawing/2014/main" id="{C5B4CF67-FB17-B949-B472-2DF8082041F8}"/>
              </a:ext>
            </a:extLst>
          </p:cNvPr>
          <p:cNvPicPr>
            <a:picLocks noChangeAspect="1"/>
          </p:cNvPicPr>
          <p:nvPr/>
        </p:nvPicPr>
        <p:blipFill rotWithShape="1">
          <a:blip r:embed="rId3">
            <a:extLst>
              <a:ext uri="{28A0092B-C50C-407E-A947-70E740481C1C}">
                <a14:useLocalDpi xmlns:a14="http://schemas.microsoft.com/office/drawing/2010/main" val="0"/>
              </a:ext>
            </a:extLst>
          </a:blip>
          <a:srcRect l="16710" r="21066"/>
          <a:stretch/>
        </p:blipFill>
        <p:spPr>
          <a:xfrm>
            <a:off x="914606" y="2530731"/>
            <a:ext cx="3573311" cy="3281491"/>
          </a:xfrm>
          <a:prstGeom prst="rect">
            <a:avLst/>
          </a:prstGeom>
        </p:spPr>
      </p:pic>
    </p:spTree>
    <p:extLst>
      <p:ext uri="{BB962C8B-B14F-4D97-AF65-F5344CB8AC3E}">
        <p14:creationId xmlns:p14="http://schemas.microsoft.com/office/powerpoint/2010/main" val="3968841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050D72-8BCC-5941-A8E7-502B1A02FFF4}"/>
              </a:ext>
            </a:extLst>
          </p:cNvPr>
          <p:cNvSpPr>
            <a:spLocks noGrp="1"/>
          </p:cNvSpPr>
          <p:nvPr>
            <p:ph type="title"/>
          </p:nvPr>
        </p:nvSpPr>
        <p:spPr/>
        <p:txBody>
          <a:bodyPr/>
          <a:lstStyle/>
          <a:p>
            <a:r>
              <a:rPr lang="nl-BE"/>
              <a:t>klimaatadaptatie</a:t>
            </a:r>
          </a:p>
        </p:txBody>
      </p:sp>
      <p:sp>
        <p:nvSpPr>
          <p:cNvPr id="3" name="Tijdelijke aanduiding voor tekst 2">
            <a:extLst>
              <a:ext uri="{FF2B5EF4-FFF2-40B4-BE49-F238E27FC236}">
                <a16:creationId xmlns:a16="http://schemas.microsoft.com/office/drawing/2014/main" id="{03AFA7B3-6D5A-7049-A9C8-CF2D58CD1BC4}"/>
              </a:ext>
            </a:extLst>
          </p:cNvPr>
          <p:cNvSpPr>
            <a:spLocks noGrp="1"/>
          </p:cNvSpPr>
          <p:nvPr>
            <p:ph type="body" sz="quarter" idx="13"/>
          </p:nvPr>
        </p:nvSpPr>
        <p:spPr>
          <a:xfrm>
            <a:off x="5257196" y="1766397"/>
            <a:ext cx="3739659" cy="4098925"/>
          </a:xfrm>
        </p:spPr>
        <p:txBody>
          <a:bodyPr/>
          <a:lstStyle/>
          <a:p>
            <a:r>
              <a:rPr lang="nl-BE"/>
              <a:t>Hitte en droogte</a:t>
            </a:r>
          </a:p>
          <a:p>
            <a:r>
              <a:rPr lang="nl-BE"/>
              <a:t>Vooral in stedelijke context</a:t>
            </a:r>
          </a:p>
          <a:p>
            <a:r>
              <a:rPr lang="nl-BE"/>
              <a:t>Maar ook impact op ecosystemen </a:t>
            </a:r>
          </a:p>
          <a:p>
            <a:r>
              <a:rPr lang="nl-BE"/>
              <a:t>Verbrandingsschade en watertekort</a:t>
            </a:r>
          </a:p>
          <a:p>
            <a:pPr marL="0" indent="0">
              <a:buNone/>
            </a:pPr>
            <a:endParaRPr lang="nl-BE"/>
          </a:p>
          <a:p>
            <a:pPr marL="0" indent="0">
              <a:buNone/>
            </a:pPr>
            <a:endParaRPr lang="nl-BE"/>
          </a:p>
          <a:p>
            <a:endParaRPr lang="nl-BE"/>
          </a:p>
          <a:p>
            <a:endParaRPr lang="nl-BE"/>
          </a:p>
          <a:p>
            <a:endParaRPr lang="nl-BE"/>
          </a:p>
        </p:txBody>
      </p:sp>
      <p:pic>
        <p:nvPicPr>
          <p:cNvPr id="7" name="Afbeelding 6">
            <a:extLst>
              <a:ext uri="{FF2B5EF4-FFF2-40B4-BE49-F238E27FC236}">
                <a16:creationId xmlns:a16="http://schemas.microsoft.com/office/drawing/2014/main" id="{DA7F9DE0-0DBA-41E9-9CC2-DF4691D0C47E}"/>
              </a:ext>
            </a:extLst>
          </p:cNvPr>
          <p:cNvPicPr>
            <a:picLocks noChangeAspect="1"/>
          </p:cNvPicPr>
          <p:nvPr/>
        </p:nvPicPr>
        <p:blipFill rotWithShape="1">
          <a:blip r:embed="rId2"/>
          <a:srcRect l="7825" t="8905" r="66947" b="25589"/>
          <a:stretch/>
        </p:blipFill>
        <p:spPr>
          <a:xfrm>
            <a:off x="1338469" y="2990279"/>
            <a:ext cx="3840633" cy="2804814"/>
          </a:xfrm>
          <a:prstGeom prst="rect">
            <a:avLst/>
          </a:prstGeom>
        </p:spPr>
      </p:pic>
      <p:pic>
        <p:nvPicPr>
          <p:cNvPr id="9" name="Afbeelding 8">
            <a:extLst>
              <a:ext uri="{FF2B5EF4-FFF2-40B4-BE49-F238E27FC236}">
                <a16:creationId xmlns:a16="http://schemas.microsoft.com/office/drawing/2014/main" id="{78E720A7-FCD4-4779-8E97-179748DEBD6E}"/>
              </a:ext>
            </a:extLst>
          </p:cNvPr>
          <p:cNvPicPr>
            <a:picLocks noChangeAspect="1"/>
          </p:cNvPicPr>
          <p:nvPr/>
        </p:nvPicPr>
        <p:blipFill rotWithShape="1">
          <a:blip r:embed="rId3"/>
          <a:srcRect l="1471" t="7063" r="66948" b="27431"/>
          <a:stretch/>
        </p:blipFill>
        <p:spPr>
          <a:xfrm>
            <a:off x="371061" y="1261217"/>
            <a:ext cx="4808041" cy="2804814"/>
          </a:xfrm>
          <a:prstGeom prst="rect">
            <a:avLst/>
          </a:prstGeom>
        </p:spPr>
      </p:pic>
      <p:sp>
        <p:nvSpPr>
          <p:cNvPr id="10" name="Tijdelijke aanduiding voor tekst 2">
            <a:extLst>
              <a:ext uri="{FF2B5EF4-FFF2-40B4-BE49-F238E27FC236}">
                <a16:creationId xmlns:a16="http://schemas.microsoft.com/office/drawing/2014/main" id="{2D8D1392-F182-444E-8D26-9AF4DD055288}"/>
              </a:ext>
            </a:extLst>
          </p:cNvPr>
          <p:cNvSpPr txBox="1">
            <a:spLocks/>
          </p:cNvSpPr>
          <p:nvPr/>
        </p:nvSpPr>
        <p:spPr>
          <a:xfrm>
            <a:off x="1360993" y="3783930"/>
            <a:ext cx="3739659" cy="4098925"/>
          </a:xfrm>
          <a:prstGeom prst="rect">
            <a:avLst/>
          </a:prstGeom>
        </p:spPr>
        <p:txBody>
          <a:bodyPr vert="horz" lIns="0" tIns="0" rIns="0" bIns="45720" rtlCol="0">
            <a:noAutofit/>
          </a:bodyPr>
          <a:lstStyle>
            <a:lvl1pPr marL="288000" marR="0" indent="-288000" algn="l" defTabSz="914400" rtl="0" eaLnBrk="1" fontAlgn="auto" latinLnBrk="0" hangingPunct="1">
              <a:lnSpc>
                <a:spcPct val="90000"/>
              </a:lnSpc>
              <a:spcBef>
                <a:spcPts val="300"/>
              </a:spcBef>
              <a:spcAft>
                <a:spcPts val="0"/>
              </a:spcAft>
              <a:buClrTx/>
              <a:buSzPct val="90000"/>
              <a:buFontTx/>
              <a:buBlip>
                <a:blip r:embed="rId4"/>
              </a:buBlip>
              <a:tabLst/>
              <a:defRPr sz="2200" b="0" kern="1200" spc="0" baseline="0">
                <a:solidFill>
                  <a:schemeClr val="tx1">
                    <a:lumMod val="65000"/>
                    <a:lumOff val="35000"/>
                  </a:schemeClr>
                </a:solidFill>
                <a:latin typeface="FlandersArtSans-Medium" panose="00000600000000000000" pitchFamily="2" charset="0"/>
                <a:ea typeface="+mn-ea"/>
                <a:cs typeface="+mn-cs"/>
              </a:defRPr>
            </a:lvl1pPr>
            <a:lvl2pPr marL="576000" marR="0" indent="-288000" algn="l" defTabSz="914400" rtl="0" eaLnBrk="1" fontAlgn="auto" latinLnBrk="0" hangingPunct="1">
              <a:lnSpc>
                <a:spcPct val="90000"/>
              </a:lnSpc>
              <a:spcBef>
                <a:spcPts val="300"/>
              </a:spcBef>
              <a:spcAft>
                <a:spcPts val="0"/>
              </a:spcAft>
              <a:buClrTx/>
              <a:buSzPct val="75000"/>
              <a:buFontTx/>
              <a:buBlip>
                <a:blip r:embed="rId5"/>
              </a:buBlip>
              <a:tabLst/>
              <a:defRPr sz="2000" b="1" kern="1200" spc="0" baseline="0">
                <a:solidFill>
                  <a:schemeClr val="tx1">
                    <a:lumMod val="65000"/>
                    <a:lumOff val="35000"/>
                  </a:schemeClr>
                </a:solidFill>
                <a:latin typeface="FlandersArtSans-Regular" panose="00000500000000000000" pitchFamily="2" charset="0"/>
                <a:ea typeface="+mn-ea"/>
                <a:cs typeface="+mn-cs"/>
              </a:defRPr>
            </a:lvl2pPr>
            <a:lvl3pPr marL="864000" marR="0" indent="-288000" algn="l" defTabSz="914400" rtl="0" eaLnBrk="1" fontAlgn="auto" latinLnBrk="0" hangingPunct="1">
              <a:lnSpc>
                <a:spcPct val="90000"/>
              </a:lnSpc>
              <a:spcBef>
                <a:spcPts val="300"/>
              </a:spcBef>
              <a:spcAft>
                <a:spcPts val="0"/>
              </a:spcAft>
              <a:buClrTx/>
              <a:buSzPct val="85000"/>
              <a:buFontTx/>
              <a:buBlip>
                <a:blip r:embed="rId6"/>
              </a:buBlip>
              <a:tabLst/>
              <a:defRPr sz="1800" b="1" kern="1200" spc="0" baseline="0">
                <a:solidFill>
                  <a:schemeClr val="tx1">
                    <a:lumMod val="65000"/>
                    <a:lumOff val="35000"/>
                  </a:schemeClr>
                </a:solidFill>
                <a:latin typeface="FlandersArtSans-Regular" panose="00000500000000000000" pitchFamily="2" charset="0"/>
                <a:ea typeface="+mn-ea"/>
                <a:cs typeface="+mn-cs"/>
              </a:defRPr>
            </a:lvl3pPr>
            <a:lvl4pPr marL="1152000" marR="0" indent="-288000" algn="l" defTabSz="914400" rtl="0" eaLnBrk="1" fontAlgn="auto" latinLnBrk="0" hangingPunct="1">
              <a:lnSpc>
                <a:spcPct val="90000"/>
              </a:lnSpc>
              <a:spcBef>
                <a:spcPts val="300"/>
              </a:spcBef>
              <a:spcAft>
                <a:spcPts val="0"/>
              </a:spcAft>
              <a:buClrTx/>
              <a:buSzPct val="75000"/>
              <a:buFontTx/>
              <a:buBlip>
                <a:blip r:embed="rId7"/>
              </a:buBlip>
              <a:tabLst/>
              <a:defRPr sz="1600" b="1" kern="1200" spc="0" baseline="0">
                <a:solidFill>
                  <a:schemeClr val="tx1">
                    <a:lumMod val="65000"/>
                    <a:lumOff val="35000"/>
                  </a:schemeClr>
                </a:solidFill>
                <a:latin typeface="FlandersArtSans-Regular" panose="00000500000000000000" pitchFamily="2" charset="0"/>
                <a:ea typeface="+mn-ea"/>
                <a:cs typeface="+mn-cs"/>
              </a:defRPr>
            </a:lvl4pPr>
            <a:lvl5pPr marL="1440000" marR="0" indent="-288000" algn="l" defTabSz="914400" rtl="0" eaLnBrk="1" fontAlgn="auto" latinLnBrk="0" hangingPunct="1">
              <a:lnSpc>
                <a:spcPct val="90000"/>
              </a:lnSpc>
              <a:spcBef>
                <a:spcPts val="300"/>
              </a:spcBef>
              <a:spcAft>
                <a:spcPts val="0"/>
              </a:spcAft>
              <a:buClrTx/>
              <a:buSzPct val="90000"/>
              <a:buFontTx/>
              <a:buBlip>
                <a:blip r:embed="rId4"/>
              </a:buBlip>
              <a:tabLst/>
              <a:defRPr sz="1400" b="1" kern="1200" spc="0" baseline="0">
                <a:solidFill>
                  <a:schemeClr val="tx1">
                    <a:lumMod val="65000"/>
                    <a:lumOff val="35000"/>
                  </a:schemeClr>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a:t>2020</a:t>
            </a:r>
          </a:p>
          <a:p>
            <a:endParaRPr lang="nl-BE"/>
          </a:p>
          <a:p>
            <a:endParaRPr lang="nl-BE"/>
          </a:p>
          <a:p>
            <a:pPr marL="0" indent="0">
              <a:buNone/>
            </a:pPr>
            <a:endParaRPr lang="nl-BE"/>
          </a:p>
          <a:p>
            <a:endParaRPr lang="nl-BE"/>
          </a:p>
          <a:p>
            <a:r>
              <a:rPr lang="nl-BE"/>
              <a:t>2100</a:t>
            </a:r>
          </a:p>
          <a:p>
            <a:pPr marL="0" indent="0">
              <a:buFontTx/>
              <a:buNone/>
            </a:pPr>
            <a:endParaRPr lang="nl-BE"/>
          </a:p>
          <a:p>
            <a:pPr marL="0" indent="0">
              <a:buFontTx/>
              <a:buNone/>
            </a:pPr>
            <a:endParaRPr lang="nl-BE"/>
          </a:p>
          <a:p>
            <a:endParaRPr lang="nl-BE"/>
          </a:p>
          <a:p>
            <a:endParaRPr lang="nl-BE"/>
          </a:p>
          <a:p>
            <a:endParaRPr lang="nl-BE"/>
          </a:p>
        </p:txBody>
      </p:sp>
      <p:sp>
        <p:nvSpPr>
          <p:cNvPr id="11" name="Tekstvak 10">
            <a:extLst>
              <a:ext uri="{FF2B5EF4-FFF2-40B4-BE49-F238E27FC236}">
                <a16:creationId xmlns:a16="http://schemas.microsoft.com/office/drawing/2014/main" id="{35B7DB19-2F05-45E1-9535-0F4E667D7584}"/>
              </a:ext>
            </a:extLst>
          </p:cNvPr>
          <p:cNvSpPr txBox="1"/>
          <p:nvPr/>
        </p:nvSpPr>
        <p:spPr>
          <a:xfrm>
            <a:off x="1243685" y="5795093"/>
            <a:ext cx="4572000" cy="246221"/>
          </a:xfrm>
          <a:prstGeom prst="rect">
            <a:avLst/>
          </a:prstGeom>
          <a:noFill/>
        </p:spPr>
        <p:txBody>
          <a:bodyPr wrap="square">
            <a:spAutoFit/>
          </a:bodyPr>
          <a:lstStyle/>
          <a:p>
            <a:r>
              <a:rPr lang="nl-BE" sz="1000"/>
              <a:t>Klimaatportaal</a:t>
            </a:r>
          </a:p>
        </p:txBody>
      </p:sp>
    </p:spTree>
    <p:extLst>
      <p:ext uri="{BB962C8B-B14F-4D97-AF65-F5344CB8AC3E}">
        <p14:creationId xmlns:p14="http://schemas.microsoft.com/office/powerpoint/2010/main" val="3475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0568E-9034-4746-A4AA-9A4A93826877}"/>
              </a:ext>
            </a:extLst>
          </p:cNvPr>
          <p:cNvSpPr>
            <a:spLocks noGrp="1"/>
          </p:cNvSpPr>
          <p:nvPr>
            <p:ph type="title"/>
          </p:nvPr>
        </p:nvSpPr>
        <p:spPr/>
        <p:txBody>
          <a:bodyPr/>
          <a:lstStyle/>
          <a:p>
            <a:r>
              <a:rPr lang="nl-BE"/>
              <a:t>bodemerosie</a:t>
            </a:r>
          </a:p>
        </p:txBody>
      </p:sp>
      <p:sp>
        <p:nvSpPr>
          <p:cNvPr id="3" name="Tijdelijke aanduiding voor tekst 2">
            <a:extLst>
              <a:ext uri="{FF2B5EF4-FFF2-40B4-BE49-F238E27FC236}">
                <a16:creationId xmlns:a16="http://schemas.microsoft.com/office/drawing/2014/main" id="{EC31B92D-581E-0A42-AC86-C8F62CBA2E73}"/>
              </a:ext>
            </a:extLst>
          </p:cNvPr>
          <p:cNvSpPr>
            <a:spLocks noGrp="1"/>
          </p:cNvSpPr>
          <p:nvPr>
            <p:ph type="body" sz="quarter" idx="13"/>
          </p:nvPr>
        </p:nvSpPr>
        <p:spPr>
          <a:xfrm>
            <a:off x="4627293" y="1379537"/>
            <a:ext cx="4232928" cy="4098925"/>
          </a:xfrm>
        </p:spPr>
        <p:txBody>
          <a:bodyPr/>
          <a:lstStyle/>
          <a:p>
            <a:r>
              <a:rPr lang="nl-BE"/>
              <a:t>Ruim 40.000 ha (6,5%) heeft zeer hoge </a:t>
            </a:r>
            <a:r>
              <a:rPr lang="nl-BE">
                <a:solidFill>
                  <a:schemeClr val="tx2"/>
                </a:solidFill>
              </a:rPr>
              <a:t>(paars)</a:t>
            </a:r>
            <a:r>
              <a:rPr lang="nl-BE"/>
              <a:t> tot hoge potentiële </a:t>
            </a:r>
            <a:r>
              <a:rPr lang="nl-BE">
                <a:solidFill>
                  <a:srgbClr val="FF0000"/>
                </a:solidFill>
              </a:rPr>
              <a:t>(rood)</a:t>
            </a:r>
            <a:r>
              <a:rPr lang="nl-BE"/>
              <a:t> erosiegevoeligheid</a:t>
            </a:r>
          </a:p>
          <a:p>
            <a:r>
              <a:rPr lang="nl-BE"/>
              <a:t>Wat is de socio-economische impact voor omgeving?</a:t>
            </a:r>
          </a:p>
          <a:p>
            <a:r>
              <a:rPr lang="nl-BE"/>
              <a:t>Toekomstig trend klimaatverandering?</a:t>
            </a:r>
          </a:p>
          <a:p>
            <a:r>
              <a:rPr lang="nl-BE"/>
              <a:t>Inzet op erosiemaatregelen ( subsidie DOMG)</a:t>
            </a:r>
          </a:p>
          <a:p>
            <a:endParaRPr lang="nl-BE"/>
          </a:p>
        </p:txBody>
      </p:sp>
      <p:pic>
        <p:nvPicPr>
          <p:cNvPr id="4" name="Afbeelding 3">
            <a:extLst>
              <a:ext uri="{FF2B5EF4-FFF2-40B4-BE49-F238E27FC236}">
                <a16:creationId xmlns:a16="http://schemas.microsoft.com/office/drawing/2014/main" id="{F4F488BA-9AF4-594E-BD17-FA5238E59F9B}"/>
              </a:ext>
            </a:extLst>
          </p:cNvPr>
          <p:cNvPicPr/>
          <p:nvPr/>
        </p:nvPicPr>
        <p:blipFill rotWithShape="1">
          <a:blip r:embed="rId2" cstate="print">
            <a:extLst>
              <a:ext uri="{28A0092B-C50C-407E-A947-70E740481C1C}">
                <a14:useLocalDpi xmlns:a14="http://schemas.microsoft.com/office/drawing/2010/main" val="0"/>
              </a:ext>
            </a:extLst>
          </a:blip>
          <a:srcRect t="20640" b="6737"/>
          <a:stretch/>
        </p:blipFill>
        <p:spPr bwMode="auto">
          <a:xfrm>
            <a:off x="387279" y="1597573"/>
            <a:ext cx="3911452" cy="208819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1171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0568E-9034-4746-A4AA-9A4A93826877}"/>
              </a:ext>
            </a:extLst>
          </p:cNvPr>
          <p:cNvSpPr>
            <a:spLocks noGrp="1"/>
          </p:cNvSpPr>
          <p:nvPr>
            <p:ph type="title"/>
          </p:nvPr>
        </p:nvSpPr>
        <p:spPr/>
        <p:txBody>
          <a:bodyPr/>
          <a:lstStyle/>
          <a:p>
            <a:r>
              <a:rPr lang="nl-BE"/>
              <a:t>Verstoring van de biodiversiteit </a:t>
            </a:r>
          </a:p>
        </p:txBody>
      </p:sp>
      <p:sp>
        <p:nvSpPr>
          <p:cNvPr id="6" name="Tijdelijke aanduiding voor tekst 5">
            <a:extLst>
              <a:ext uri="{FF2B5EF4-FFF2-40B4-BE49-F238E27FC236}">
                <a16:creationId xmlns:a16="http://schemas.microsoft.com/office/drawing/2014/main" id="{80B38A93-927C-7741-AECF-4796DD8A8D4A}"/>
              </a:ext>
            </a:extLst>
          </p:cNvPr>
          <p:cNvSpPr>
            <a:spLocks noGrp="1"/>
          </p:cNvSpPr>
          <p:nvPr>
            <p:ph type="body" sz="quarter" idx="13"/>
          </p:nvPr>
        </p:nvSpPr>
        <p:spPr>
          <a:xfrm>
            <a:off x="5530800" y="1756544"/>
            <a:ext cx="3120818" cy="4098925"/>
          </a:xfrm>
        </p:spPr>
        <p:txBody>
          <a:bodyPr/>
          <a:lstStyle/>
          <a:p>
            <a:r>
              <a:rPr lang="nl-BE" dirty="0"/>
              <a:t>PAS-discussie: impact van stikstofdepositie op kwetsbare ecosystemen, gezondheid en voedselproductie</a:t>
            </a:r>
          </a:p>
          <a:p>
            <a:endParaRPr lang="nl-BE" dirty="0"/>
          </a:p>
          <a:p>
            <a:r>
              <a:rPr lang="nl-BE" dirty="0"/>
              <a:t>Impact vanuit Nederlandse verhuis-bewegingen</a:t>
            </a:r>
          </a:p>
          <a:p>
            <a:endParaRPr lang="nl-BE" dirty="0"/>
          </a:p>
          <a:p>
            <a:r>
              <a:rPr lang="nl-BE" dirty="0"/>
              <a:t>Naar een definiteive aanpak stikstof</a:t>
            </a:r>
          </a:p>
        </p:txBody>
      </p:sp>
      <p:pic>
        <p:nvPicPr>
          <p:cNvPr id="4" name="Afbeelding 3">
            <a:extLst>
              <a:ext uri="{FF2B5EF4-FFF2-40B4-BE49-F238E27FC236}">
                <a16:creationId xmlns:a16="http://schemas.microsoft.com/office/drawing/2014/main" id="{2E8006A8-15E3-9442-B3E3-CDE73A0A3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81" y="1320799"/>
            <a:ext cx="4908205" cy="2662621"/>
          </a:xfrm>
          <a:prstGeom prst="rect">
            <a:avLst/>
          </a:prstGeom>
        </p:spPr>
      </p:pic>
    </p:spTree>
    <p:extLst>
      <p:ext uri="{BB962C8B-B14F-4D97-AF65-F5344CB8AC3E}">
        <p14:creationId xmlns:p14="http://schemas.microsoft.com/office/powerpoint/2010/main" val="3040971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C0568E-9034-4746-A4AA-9A4A93826877}"/>
              </a:ext>
            </a:extLst>
          </p:cNvPr>
          <p:cNvSpPr>
            <a:spLocks noGrp="1"/>
          </p:cNvSpPr>
          <p:nvPr>
            <p:ph type="title"/>
          </p:nvPr>
        </p:nvSpPr>
        <p:spPr/>
        <p:txBody>
          <a:bodyPr/>
          <a:lstStyle/>
          <a:p>
            <a:r>
              <a:rPr lang="nl-BE"/>
              <a:t>Behoud van CO2 in de bodem</a:t>
            </a:r>
          </a:p>
        </p:txBody>
      </p:sp>
      <p:sp>
        <p:nvSpPr>
          <p:cNvPr id="6" name="Tijdelijke aanduiding voor tekst 5">
            <a:extLst>
              <a:ext uri="{FF2B5EF4-FFF2-40B4-BE49-F238E27FC236}">
                <a16:creationId xmlns:a16="http://schemas.microsoft.com/office/drawing/2014/main" id="{80B38A93-927C-7741-AECF-4796DD8A8D4A}"/>
              </a:ext>
            </a:extLst>
          </p:cNvPr>
          <p:cNvSpPr>
            <a:spLocks noGrp="1"/>
          </p:cNvSpPr>
          <p:nvPr>
            <p:ph type="body" sz="quarter" idx="13"/>
          </p:nvPr>
        </p:nvSpPr>
        <p:spPr>
          <a:xfrm>
            <a:off x="5298961" y="1469971"/>
            <a:ext cx="3318752" cy="4098925"/>
          </a:xfrm>
        </p:spPr>
        <p:txBody>
          <a:bodyPr/>
          <a:lstStyle/>
          <a:p>
            <a:r>
              <a:rPr lang="nl-BE"/>
              <a:t>LULUCF verordering met no-regret maatregelen</a:t>
            </a:r>
          </a:p>
          <a:p>
            <a:endParaRPr lang="nl-BE"/>
          </a:p>
          <a:p>
            <a:r>
              <a:rPr lang="nl-BE"/>
              <a:t>In stand houden van koolstofrijke bodems  (veengebieden/natte graslanden)</a:t>
            </a:r>
          </a:p>
          <a:p>
            <a:r>
              <a:rPr lang="nl-BE"/>
              <a:t>Herstel wetlands</a:t>
            </a:r>
          </a:p>
          <a:p>
            <a:endParaRPr lang="nl-BE"/>
          </a:p>
          <a:p>
            <a:r>
              <a:rPr lang="nl-BE"/>
              <a:t>Opzet koolstofmonitoringsnetwerk (Cmon) : meten is weten</a:t>
            </a:r>
          </a:p>
          <a:p>
            <a:endParaRPr lang="nl-BE"/>
          </a:p>
          <a:p>
            <a:endParaRPr lang="nl-BE"/>
          </a:p>
          <a:p>
            <a:r>
              <a:rPr lang="nl-BE"/>
              <a:t>Koolstofmarkten?</a:t>
            </a:r>
          </a:p>
          <a:p>
            <a:pPr marL="0" indent="0">
              <a:buNone/>
            </a:pPr>
            <a:endParaRPr lang="nl-BE"/>
          </a:p>
        </p:txBody>
      </p:sp>
      <p:pic>
        <p:nvPicPr>
          <p:cNvPr id="1026" name="Picture 2">
            <a:extLst>
              <a:ext uri="{FF2B5EF4-FFF2-40B4-BE49-F238E27FC236}">
                <a16:creationId xmlns:a16="http://schemas.microsoft.com/office/drawing/2014/main" id="{0809E1B4-65C6-BA4D-B21B-95FE35300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374" y="1642448"/>
            <a:ext cx="4063343" cy="1725336"/>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9B0D6D95-40DD-BD43-B984-29272BC4F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598" y="3490217"/>
            <a:ext cx="3576364" cy="2273905"/>
          </a:xfrm>
          <a:prstGeom prst="rect">
            <a:avLst/>
          </a:prstGeom>
        </p:spPr>
      </p:pic>
    </p:spTree>
    <p:extLst>
      <p:ext uri="{BB962C8B-B14F-4D97-AF65-F5344CB8AC3E}">
        <p14:creationId xmlns:p14="http://schemas.microsoft.com/office/powerpoint/2010/main" val="1182399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a:latin typeface="FlandersArtSans-Medium"/>
              </a:rPr>
              <a:t>Kansen tot gedifferentieerde aanpak?</a:t>
            </a:r>
            <a:endParaRPr lang="nl-BE"/>
          </a:p>
        </p:txBody>
      </p:sp>
    </p:spTree>
    <p:extLst>
      <p:ext uri="{BB962C8B-B14F-4D97-AF65-F5344CB8AC3E}">
        <p14:creationId xmlns:p14="http://schemas.microsoft.com/office/powerpoint/2010/main" val="3060640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13A287-E299-4793-8BAC-911CD862A32E}"/>
              </a:ext>
            </a:extLst>
          </p:cNvPr>
          <p:cNvSpPr>
            <a:spLocks noGrp="1"/>
          </p:cNvSpPr>
          <p:nvPr>
            <p:ph type="title"/>
          </p:nvPr>
        </p:nvSpPr>
        <p:spPr/>
        <p:txBody>
          <a:bodyPr/>
          <a:lstStyle/>
          <a:p>
            <a:r>
              <a:rPr lang="nl-BE"/>
              <a:t>Gewestplan</a:t>
            </a:r>
          </a:p>
        </p:txBody>
      </p:sp>
      <p:sp>
        <p:nvSpPr>
          <p:cNvPr id="3" name="Tijdelijke aanduiding voor tekst 2">
            <a:extLst>
              <a:ext uri="{FF2B5EF4-FFF2-40B4-BE49-F238E27FC236}">
                <a16:creationId xmlns:a16="http://schemas.microsoft.com/office/drawing/2014/main" id="{A1A98AF3-0E34-4D0D-AB07-03DDCCB44A6E}"/>
              </a:ext>
            </a:extLst>
          </p:cNvPr>
          <p:cNvSpPr>
            <a:spLocks noGrp="1"/>
          </p:cNvSpPr>
          <p:nvPr>
            <p:ph type="body" sz="quarter" idx="13"/>
          </p:nvPr>
        </p:nvSpPr>
        <p:spPr>
          <a:xfrm>
            <a:off x="1235619" y="1329997"/>
            <a:ext cx="7416256" cy="4098925"/>
          </a:xfrm>
        </p:spPr>
        <p:txBody>
          <a:bodyPr vert="horz" lIns="0" tIns="0" rIns="0" bIns="45720" rtlCol="0" anchor="t">
            <a:noAutofit/>
          </a:bodyPr>
          <a:lstStyle/>
          <a:p>
            <a:pPr marL="287655" indent="-287655"/>
            <a:r>
              <a:rPr lang="nl-BE">
                <a:latin typeface="FlandersArtSans-Medium"/>
              </a:rPr>
              <a:t>Art 11 van KB van 28/12/72</a:t>
            </a:r>
            <a:br>
              <a:rPr lang="nl-BE">
                <a:latin typeface="FlandersArtSans-Medium"/>
              </a:rPr>
            </a:br>
            <a:r>
              <a:rPr lang="nl-BE">
                <a:latin typeface="FlandersArtSans-Medium"/>
              </a:rPr>
              <a:t>"De agrarische gebieden zijn bestemd voor de landbouw in de ruime zin"</a:t>
            </a:r>
          </a:p>
          <a:p>
            <a:pPr marL="287655" indent="-287655"/>
            <a:endParaRPr lang="nl-BE">
              <a:solidFill>
                <a:srgbClr val="595959"/>
              </a:solidFill>
              <a:latin typeface="FlandersArtSans-Medium"/>
            </a:endParaRPr>
          </a:p>
        </p:txBody>
      </p:sp>
      <p:pic>
        <p:nvPicPr>
          <p:cNvPr id="5" name="Afbeelding 4">
            <a:extLst>
              <a:ext uri="{FF2B5EF4-FFF2-40B4-BE49-F238E27FC236}">
                <a16:creationId xmlns:a16="http://schemas.microsoft.com/office/drawing/2014/main" id="{1A654332-B693-4D02-A05B-2004A9107D64}"/>
              </a:ext>
            </a:extLst>
          </p:cNvPr>
          <p:cNvPicPr>
            <a:picLocks noChangeAspect="1"/>
          </p:cNvPicPr>
          <p:nvPr/>
        </p:nvPicPr>
        <p:blipFill rotWithShape="1">
          <a:blip r:embed="rId3"/>
          <a:srcRect l="54053" t="27943" r="4423" b="14205"/>
          <a:stretch/>
        </p:blipFill>
        <p:spPr>
          <a:xfrm>
            <a:off x="492125" y="2452816"/>
            <a:ext cx="8515952" cy="3336797"/>
          </a:xfrm>
          <a:prstGeom prst="rect">
            <a:avLst/>
          </a:prstGeom>
        </p:spPr>
      </p:pic>
    </p:spTree>
    <p:extLst>
      <p:ext uri="{BB962C8B-B14F-4D97-AF65-F5344CB8AC3E}">
        <p14:creationId xmlns:p14="http://schemas.microsoft.com/office/powerpoint/2010/main" val="2623750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13F3C-8A2B-4735-A471-9D1A42898ECC}"/>
              </a:ext>
            </a:extLst>
          </p:cNvPr>
          <p:cNvSpPr>
            <a:spLocks noGrp="1"/>
          </p:cNvSpPr>
          <p:nvPr>
            <p:ph type="ctrTitle"/>
          </p:nvPr>
        </p:nvSpPr>
        <p:spPr>
          <a:xfrm>
            <a:off x="1001711" y="89030"/>
            <a:ext cx="7416000" cy="1200330"/>
          </a:xfrm>
        </p:spPr>
        <p:txBody>
          <a:bodyPr/>
          <a:lstStyle/>
          <a:p>
            <a:pPr>
              <a:lnSpc>
                <a:spcPct val="100000"/>
              </a:lnSpc>
            </a:pPr>
            <a:r>
              <a:rPr lang="nl-BE" sz="2400">
                <a:latin typeface="FlandersArtSans-Medium"/>
              </a:rPr>
              <a:t>AGNAS gebiedsgerichte aanpak van de verwevingsgebieden landbouw, natuur, bos</a:t>
            </a:r>
            <a:endParaRPr lang="en-US" sz="2400">
              <a:latin typeface="FlandersArtSans-Medium"/>
            </a:endParaRPr>
          </a:p>
        </p:txBody>
      </p:sp>
      <p:sp>
        <p:nvSpPr>
          <p:cNvPr id="6" name="TextBox 5">
            <a:extLst>
              <a:ext uri="{FF2B5EF4-FFF2-40B4-BE49-F238E27FC236}">
                <a16:creationId xmlns:a16="http://schemas.microsoft.com/office/drawing/2014/main" id="{4CA37B11-9B8B-4B62-AABF-12B22C46631B}"/>
              </a:ext>
            </a:extLst>
          </p:cNvPr>
          <p:cNvSpPr txBox="1"/>
          <p:nvPr/>
        </p:nvSpPr>
        <p:spPr>
          <a:xfrm>
            <a:off x="1298772" y="1534331"/>
            <a:ext cx="49685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nl-BE">
                <a:solidFill>
                  <a:srgbClr val="595959"/>
                </a:solidFill>
                <a:latin typeface="FlandersArtSans-Medium"/>
                <a:cs typeface="Arial"/>
              </a:rPr>
              <a:t>Opzet van gewestelijke RUP's</a:t>
            </a:r>
          </a:p>
          <a:p>
            <a:pPr>
              <a:buFont typeface="Arial"/>
              <a:buChar char="•"/>
            </a:pPr>
            <a:r>
              <a:rPr lang="nl-BE">
                <a:solidFill>
                  <a:srgbClr val="595959"/>
                </a:solidFill>
                <a:latin typeface="FlandersArtSans-Medium"/>
                <a:cs typeface="Arial"/>
              </a:rPr>
              <a:t>Bijhorend actieprogramma</a:t>
            </a:r>
          </a:p>
          <a:p>
            <a:pPr>
              <a:buFont typeface="Arial"/>
              <a:buChar char="•"/>
            </a:pPr>
            <a:endParaRPr lang="nl-BE">
              <a:solidFill>
                <a:srgbClr val="595959"/>
              </a:solidFill>
              <a:latin typeface="FlandersArtSans-Medium"/>
              <a:cs typeface="Arial"/>
            </a:endParaRPr>
          </a:p>
        </p:txBody>
      </p:sp>
      <p:pic>
        <p:nvPicPr>
          <p:cNvPr id="4" name="Afbeelding 3" descr="Afbeelding met tekst, kaart&#10;&#10;Automatisch gegenereerde beschrijving">
            <a:extLst>
              <a:ext uri="{FF2B5EF4-FFF2-40B4-BE49-F238E27FC236}">
                <a16:creationId xmlns:a16="http://schemas.microsoft.com/office/drawing/2014/main" id="{02DAD3E1-04B0-4348-887E-619664D4B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290" y="2734660"/>
            <a:ext cx="6661938" cy="3509905"/>
          </a:xfrm>
          <a:prstGeom prst="rect">
            <a:avLst/>
          </a:prstGeom>
        </p:spPr>
      </p:pic>
    </p:spTree>
    <p:extLst>
      <p:ext uri="{BB962C8B-B14F-4D97-AF65-F5344CB8AC3E}">
        <p14:creationId xmlns:p14="http://schemas.microsoft.com/office/powerpoint/2010/main" val="1180048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E1DC-97A5-483E-BCE7-B1343B688BBD}"/>
              </a:ext>
            </a:extLst>
          </p:cNvPr>
          <p:cNvSpPr>
            <a:spLocks noGrp="1"/>
          </p:cNvSpPr>
          <p:nvPr>
            <p:ph type="ctrTitle"/>
          </p:nvPr>
        </p:nvSpPr>
        <p:spPr>
          <a:xfrm>
            <a:off x="992549" y="-543107"/>
            <a:ext cx="7416000" cy="1653054"/>
          </a:xfrm>
        </p:spPr>
        <p:txBody>
          <a:bodyPr/>
          <a:lstStyle/>
          <a:p>
            <a:r>
              <a:rPr lang="en-US" sz="3200" err="1">
                <a:latin typeface="FlandersArtSans-Medium"/>
              </a:rPr>
              <a:t>Lokale</a:t>
            </a:r>
            <a:r>
              <a:rPr lang="en-US" sz="3200">
                <a:latin typeface="FlandersArtSans-Medium"/>
              </a:rPr>
              <a:t> </a:t>
            </a:r>
            <a:r>
              <a:rPr lang="en-US" sz="3200" err="1">
                <a:latin typeface="FlandersArtSans-Medium"/>
              </a:rPr>
              <a:t>planningsinitiatieven</a:t>
            </a:r>
            <a:endParaRPr lang="en-US" sz="3200"/>
          </a:p>
        </p:txBody>
      </p:sp>
      <p:pic>
        <p:nvPicPr>
          <p:cNvPr id="4" name="Picture 4">
            <a:extLst>
              <a:ext uri="{FF2B5EF4-FFF2-40B4-BE49-F238E27FC236}">
                <a16:creationId xmlns:a16="http://schemas.microsoft.com/office/drawing/2014/main" id="{F34D37CD-BE7C-4219-9B6A-443FEACAD491}"/>
              </a:ext>
            </a:extLst>
          </p:cNvPr>
          <p:cNvPicPr>
            <a:picLocks noChangeAspect="1"/>
          </p:cNvPicPr>
          <p:nvPr/>
        </p:nvPicPr>
        <p:blipFill>
          <a:blip r:embed="rId2"/>
          <a:stretch>
            <a:fillRect/>
          </a:stretch>
        </p:blipFill>
        <p:spPr>
          <a:xfrm>
            <a:off x="1035781" y="1428630"/>
            <a:ext cx="4290801" cy="4203040"/>
          </a:xfrm>
          <a:prstGeom prst="rect">
            <a:avLst/>
          </a:prstGeom>
        </p:spPr>
      </p:pic>
      <p:sp>
        <p:nvSpPr>
          <p:cNvPr id="6" name="TextBox 5">
            <a:extLst>
              <a:ext uri="{FF2B5EF4-FFF2-40B4-BE49-F238E27FC236}">
                <a16:creationId xmlns:a16="http://schemas.microsoft.com/office/drawing/2014/main" id="{18F773EF-982E-4302-9655-F5C9E3A254E7}"/>
              </a:ext>
            </a:extLst>
          </p:cNvPr>
          <p:cNvSpPr txBox="1"/>
          <p:nvPr/>
        </p:nvSpPr>
        <p:spPr>
          <a:xfrm>
            <a:off x="5395365" y="1743834"/>
            <a:ext cx="496850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BE">
                <a:solidFill>
                  <a:srgbClr val="595959"/>
                </a:solidFill>
                <a:latin typeface="FlandersArtSans-Medium"/>
                <a:cs typeface="Arial"/>
              </a:rPr>
              <a:t>GRS Sint-Truiden</a:t>
            </a:r>
            <a:endParaRPr lang="en-US">
              <a:cs typeface="Calibri"/>
            </a:endParaRPr>
          </a:p>
          <a:p>
            <a:pPr>
              <a:buFont typeface="Arial"/>
              <a:buChar char="•"/>
            </a:pPr>
            <a:endParaRPr lang="nl-BE">
              <a:solidFill>
                <a:srgbClr val="595959"/>
              </a:solidFill>
              <a:latin typeface="FlandersArtSans-Medium"/>
              <a:cs typeface="Arial"/>
            </a:endParaRPr>
          </a:p>
          <a:p>
            <a:pPr>
              <a:buFont typeface="Arial"/>
              <a:buChar char="•"/>
            </a:pPr>
            <a:r>
              <a:rPr lang="nl-BE">
                <a:solidFill>
                  <a:srgbClr val="595959"/>
                </a:solidFill>
                <a:latin typeface="FlandersArtSans-Medium"/>
                <a:cs typeface="Arial"/>
              </a:rPr>
              <a:t>Belang open ruimte</a:t>
            </a:r>
          </a:p>
          <a:p>
            <a:pPr>
              <a:buFont typeface="Arial"/>
              <a:buChar char="•"/>
            </a:pPr>
            <a:r>
              <a:rPr lang="nl-BE">
                <a:solidFill>
                  <a:srgbClr val="595959"/>
                </a:solidFill>
                <a:latin typeface="FlandersArtSans-Medium"/>
                <a:cs typeface="Arial"/>
              </a:rPr>
              <a:t>Watersysteem</a:t>
            </a:r>
          </a:p>
          <a:p>
            <a:pPr>
              <a:buFont typeface="Arial"/>
              <a:buChar char="•"/>
            </a:pPr>
            <a:r>
              <a:rPr lang="nl-BE">
                <a:solidFill>
                  <a:srgbClr val="595959"/>
                </a:solidFill>
                <a:latin typeface="FlandersArtSans-Medium"/>
                <a:cs typeface="Arial"/>
              </a:rPr>
              <a:t>Historische </a:t>
            </a:r>
            <a:r>
              <a:rPr lang="nl-BE" err="1">
                <a:solidFill>
                  <a:srgbClr val="595959"/>
                </a:solidFill>
                <a:latin typeface="FlandersArtSans-Medium"/>
                <a:cs typeface="Arial"/>
              </a:rPr>
              <a:t>dorpstructuren</a:t>
            </a:r>
            <a:endParaRPr lang="nl-BE">
              <a:solidFill>
                <a:srgbClr val="595959"/>
              </a:solidFill>
              <a:latin typeface="FlandersArtSans-Medium"/>
              <a:cs typeface="Arial"/>
            </a:endParaRPr>
          </a:p>
          <a:p>
            <a:pPr>
              <a:buFont typeface="Arial"/>
              <a:buChar char="•"/>
            </a:pPr>
            <a:r>
              <a:rPr lang="nl-BE">
                <a:solidFill>
                  <a:srgbClr val="595959"/>
                </a:solidFill>
                <a:latin typeface="FlandersArtSans-Medium"/>
                <a:cs typeface="Arial"/>
              </a:rPr>
              <a:t>landschap</a:t>
            </a:r>
          </a:p>
          <a:p>
            <a:pPr>
              <a:buFont typeface="Arial"/>
              <a:buChar char="•"/>
            </a:pPr>
            <a:r>
              <a:rPr lang="nl-BE">
                <a:solidFill>
                  <a:srgbClr val="595959"/>
                </a:solidFill>
                <a:latin typeface="FlandersArtSans-Medium"/>
                <a:cs typeface="Arial"/>
              </a:rPr>
              <a:t>Ruimte voor landbouw</a:t>
            </a:r>
          </a:p>
          <a:p>
            <a:pPr>
              <a:buChar char="•"/>
            </a:pPr>
            <a:r>
              <a:rPr lang="nl-BE">
                <a:latin typeface="FlandersArtSans-Medium"/>
                <a:cs typeface="Arial"/>
              </a:rPr>
              <a:t>​</a:t>
            </a:r>
          </a:p>
        </p:txBody>
      </p:sp>
    </p:spTree>
    <p:extLst>
      <p:ext uri="{BB962C8B-B14F-4D97-AF65-F5344CB8AC3E}">
        <p14:creationId xmlns:p14="http://schemas.microsoft.com/office/powerpoint/2010/main" val="2140332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a:latin typeface="FlandersArtSans-Medium"/>
              </a:rPr>
              <a:t>Willen we teveel in Vlaanderen?</a:t>
            </a:r>
          </a:p>
        </p:txBody>
      </p:sp>
      <p:sp>
        <p:nvSpPr>
          <p:cNvPr id="3" name="Ondertitel 2"/>
          <p:cNvSpPr>
            <a:spLocks noGrp="1"/>
          </p:cNvSpPr>
          <p:nvPr>
            <p:ph type="subTitle" idx="1"/>
          </p:nvPr>
        </p:nvSpPr>
        <p:spPr/>
        <p:txBody>
          <a:bodyPr/>
          <a:lstStyle/>
          <a:p>
            <a:endParaRPr lang="nl-BE"/>
          </a:p>
        </p:txBody>
      </p:sp>
    </p:spTree>
    <p:extLst>
      <p:ext uri="{BB962C8B-B14F-4D97-AF65-F5344CB8AC3E}">
        <p14:creationId xmlns:p14="http://schemas.microsoft.com/office/powerpoint/2010/main" val="189536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184CF8-1787-46C2-BFD5-887D3F4B7CD6}"/>
              </a:ext>
            </a:extLst>
          </p:cNvPr>
          <p:cNvSpPr>
            <a:spLocks noGrp="1"/>
          </p:cNvSpPr>
          <p:nvPr>
            <p:ph type="title"/>
          </p:nvPr>
        </p:nvSpPr>
        <p:spPr/>
        <p:txBody>
          <a:bodyPr/>
          <a:lstStyle/>
          <a:p>
            <a:r>
              <a:rPr lang="nl-BE"/>
              <a:t>Diverse vormen van landbouw</a:t>
            </a:r>
          </a:p>
        </p:txBody>
      </p:sp>
      <p:sp>
        <p:nvSpPr>
          <p:cNvPr id="3" name="Tijdelijke aanduiding voor tekst 2">
            <a:extLst>
              <a:ext uri="{FF2B5EF4-FFF2-40B4-BE49-F238E27FC236}">
                <a16:creationId xmlns:a16="http://schemas.microsoft.com/office/drawing/2014/main" id="{1C9E0531-6A4B-432A-99EC-253C7294104C}"/>
              </a:ext>
            </a:extLst>
          </p:cNvPr>
          <p:cNvSpPr>
            <a:spLocks noGrp="1"/>
          </p:cNvSpPr>
          <p:nvPr>
            <p:ph type="body" sz="quarter" idx="13"/>
          </p:nvPr>
        </p:nvSpPr>
        <p:spPr>
          <a:xfrm>
            <a:off x="1235362" y="1690688"/>
            <a:ext cx="7416256" cy="4098925"/>
          </a:xfrm>
        </p:spPr>
        <p:txBody>
          <a:bodyPr/>
          <a:lstStyle/>
          <a:p>
            <a:r>
              <a:rPr lang="nl-BE"/>
              <a:t>Nabijheid vraagt voor andere landbouw</a:t>
            </a:r>
          </a:p>
          <a:p>
            <a:r>
              <a:rPr lang="nl-BE"/>
              <a:t>Nabijheid vraagt voor andere vormen van verweving</a:t>
            </a:r>
          </a:p>
          <a:p>
            <a:endParaRPr lang="nl-BE"/>
          </a:p>
          <a:p>
            <a:pPr lvl="1"/>
            <a:r>
              <a:rPr lang="nl-BE" err="1"/>
              <a:t>Cfr</a:t>
            </a:r>
            <a:r>
              <a:rPr lang="nl-BE"/>
              <a:t>. Interactie met bewoning</a:t>
            </a:r>
          </a:p>
          <a:p>
            <a:pPr lvl="1"/>
            <a:r>
              <a:rPr lang="nl-BE" err="1"/>
              <a:t>Cfr</a:t>
            </a:r>
            <a:r>
              <a:rPr lang="nl-BE"/>
              <a:t>. Industriële ontwikkeling</a:t>
            </a:r>
          </a:p>
          <a:p>
            <a:pPr lvl="1"/>
            <a:r>
              <a:rPr lang="nl-BE" err="1"/>
              <a:t>Cfr</a:t>
            </a:r>
            <a:r>
              <a:rPr lang="nl-BE"/>
              <a:t>. recreatie</a:t>
            </a:r>
          </a:p>
          <a:p>
            <a:pPr lvl="1"/>
            <a:r>
              <a:rPr lang="nl-BE" err="1"/>
              <a:t>Cfr</a:t>
            </a:r>
            <a:r>
              <a:rPr lang="nl-BE"/>
              <a:t>. PAS</a:t>
            </a:r>
          </a:p>
          <a:p>
            <a:pPr lvl="1"/>
            <a:r>
              <a:rPr lang="nl-BE" err="1"/>
              <a:t>Cfr</a:t>
            </a:r>
            <a:r>
              <a:rPr lang="nl-BE"/>
              <a:t> Erosie</a:t>
            </a:r>
          </a:p>
          <a:p>
            <a:pPr lvl="1"/>
            <a:r>
              <a:rPr lang="nl-BE" err="1"/>
              <a:t>Cfr</a:t>
            </a:r>
            <a:r>
              <a:rPr lang="nl-BE"/>
              <a:t> Waterbeheersing</a:t>
            </a:r>
          </a:p>
          <a:p>
            <a:pPr lvl="1"/>
            <a:r>
              <a:rPr lang="nl-BE"/>
              <a:t>…</a:t>
            </a:r>
          </a:p>
        </p:txBody>
      </p:sp>
    </p:spTree>
    <p:extLst>
      <p:ext uri="{BB962C8B-B14F-4D97-AF65-F5344CB8AC3E}">
        <p14:creationId xmlns:p14="http://schemas.microsoft.com/office/powerpoint/2010/main" val="789356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13A287-E299-4793-8BAC-911CD862A32E}"/>
              </a:ext>
            </a:extLst>
          </p:cNvPr>
          <p:cNvSpPr>
            <a:spLocks noGrp="1"/>
          </p:cNvSpPr>
          <p:nvPr>
            <p:ph type="title"/>
          </p:nvPr>
        </p:nvSpPr>
        <p:spPr/>
        <p:txBody>
          <a:bodyPr/>
          <a:lstStyle/>
          <a:p>
            <a:r>
              <a:rPr lang="nl-BE"/>
              <a:t>‘Verweving’ bestaat en levert op</a:t>
            </a:r>
          </a:p>
        </p:txBody>
      </p:sp>
      <p:sp>
        <p:nvSpPr>
          <p:cNvPr id="3" name="Tijdelijke aanduiding voor tekst 2">
            <a:extLst>
              <a:ext uri="{FF2B5EF4-FFF2-40B4-BE49-F238E27FC236}">
                <a16:creationId xmlns:a16="http://schemas.microsoft.com/office/drawing/2014/main" id="{A1A98AF3-0E34-4D0D-AB07-03DDCCB44A6E}"/>
              </a:ext>
            </a:extLst>
          </p:cNvPr>
          <p:cNvSpPr>
            <a:spLocks noGrp="1"/>
          </p:cNvSpPr>
          <p:nvPr>
            <p:ph type="body" sz="quarter" idx="13"/>
          </p:nvPr>
        </p:nvSpPr>
        <p:spPr/>
        <p:txBody>
          <a:bodyPr/>
          <a:lstStyle/>
          <a:p>
            <a:r>
              <a:rPr lang="nl-BE"/>
              <a:t>Korte Keten</a:t>
            </a:r>
          </a:p>
          <a:p>
            <a:pPr lvl="1"/>
            <a:r>
              <a:rPr lang="nl-BE"/>
              <a:t>Cfr. CSA Eeklo, boerenmarkten</a:t>
            </a:r>
          </a:p>
          <a:p>
            <a:r>
              <a:rPr lang="nl-BE">
                <a:solidFill>
                  <a:schemeClr val="bg1">
                    <a:lumMod val="65000"/>
                  </a:schemeClr>
                </a:solidFill>
              </a:rPr>
              <a:t>Agro-industriële</a:t>
            </a:r>
          </a:p>
          <a:p>
            <a:pPr lvl="1"/>
            <a:r>
              <a:rPr lang="nl-BE">
                <a:solidFill>
                  <a:schemeClr val="bg1">
                    <a:lumMod val="65000"/>
                  </a:schemeClr>
                </a:solidFill>
              </a:rPr>
              <a:t>Cfr. Nabijheid kan ook kansen opleveren (kringen sluiten)</a:t>
            </a:r>
          </a:p>
          <a:p>
            <a:r>
              <a:rPr lang="nl-BE">
                <a:solidFill>
                  <a:schemeClr val="bg1">
                    <a:lumMod val="65000"/>
                  </a:schemeClr>
                </a:solidFill>
              </a:rPr>
              <a:t>Recreatie </a:t>
            </a:r>
          </a:p>
          <a:p>
            <a:pPr lvl="1"/>
            <a:r>
              <a:rPr lang="nl-BE" sz="1800" b="1">
                <a:solidFill>
                  <a:schemeClr val="bg1">
                    <a:lumMod val="65000"/>
                  </a:schemeClr>
                </a:solidFill>
                <a:latin typeface="FlandersArtSans-Regular" panose="00000500000000000000" pitchFamily="2" charset="0"/>
              </a:rPr>
              <a:t>Cfr: Hoevetoerisme, Landschapsparken,…</a:t>
            </a:r>
          </a:p>
          <a:p>
            <a:r>
              <a:rPr lang="nl-BE">
                <a:solidFill>
                  <a:schemeClr val="bg1">
                    <a:lumMod val="65000"/>
                  </a:schemeClr>
                </a:solidFill>
              </a:rPr>
              <a:t>Natuur</a:t>
            </a:r>
          </a:p>
          <a:p>
            <a:pPr lvl="1"/>
            <a:r>
              <a:rPr lang="nl-BE" sz="1800" b="1">
                <a:solidFill>
                  <a:schemeClr val="bg1">
                    <a:lumMod val="65000"/>
                  </a:schemeClr>
                </a:solidFill>
                <a:latin typeface="FlandersArtSans-Regular" panose="00000500000000000000" pitchFamily="2" charset="0"/>
              </a:rPr>
              <a:t>Cfr: Biodiversiteit binnen landbouwgebied</a:t>
            </a:r>
          </a:p>
          <a:p>
            <a:endParaRPr lang="nl-BE"/>
          </a:p>
        </p:txBody>
      </p:sp>
      <p:pic>
        <p:nvPicPr>
          <p:cNvPr id="5" name="Afbeelding 4" descr="Afbeelding met kaart&#10;&#10;Automatisch gegenereerde beschrijving">
            <a:extLst>
              <a:ext uri="{FF2B5EF4-FFF2-40B4-BE49-F238E27FC236}">
                <a16:creationId xmlns:a16="http://schemas.microsoft.com/office/drawing/2014/main" id="{80DBA13C-9E5A-1349-89CE-0785CAC18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884" y="2342492"/>
            <a:ext cx="6681497" cy="3658915"/>
          </a:xfrm>
          <a:prstGeom prst="rect">
            <a:avLst/>
          </a:prstGeom>
        </p:spPr>
      </p:pic>
    </p:spTree>
    <p:extLst>
      <p:ext uri="{BB962C8B-B14F-4D97-AF65-F5344CB8AC3E}">
        <p14:creationId xmlns:p14="http://schemas.microsoft.com/office/powerpoint/2010/main" val="1738099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13A287-E299-4793-8BAC-911CD862A32E}"/>
              </a:ext>
            </a:extLst>
          </p:cNvPr>
          <p:cNvSpPr>
            <a:spLocks noGrp="1"/>
          </p:cNvSpPr>
          <p:nvPr>
            <p:ph type="title"/>
          </p:nvPr>
        </p:nvSpPr>
        <p:spPr/>
        <p:txBody>
          <a:bodyPr/>
          <a:lstStyle/>
          <a:p>
            <a:r>
              <a:rPr lang="nl-BE"/>
              <a:t>‘Verweving’ bestaat en levert op</a:t>
            </a:r>
          </a:p>
        </p:txBody>
      </p:sp>
      <p:sp>
        <p:nvSpPr>
          <p:cNvPr id="3" name="Tijdelijke aanduiding voor tekst 2">
            <a:extLst>
              <a:ext uri="{FF2B5EF4-FFF2-40B4-BE49-F238E27FC236}">
                <a16:creationId xmlns:a16="http://schemas.microsoft.com/office/drawing/2014/main" id="{A1A98AF3-0E34-4D0D-AB07-03DDCCB44A6E}"/>
              </a:ext>
            </a:extLst>
          </p:cNvPr>
          <p:cNvSpPr>
            <a:spLocks noGrp="1"/>
          </p:cNvSpPr>
          <p:nvPr>
            <p:ph type="body" sz="quarter" idx="13"/>
          </p:nvPr>
        </p:nvSpPr>
        <p:spPr>
          <a:xfrm>
            <a:off x="1235618" y="1785281"/>
            <a:ext cx="7416256" cy="4098925"/>
          </a:xfrm>
        </p:spPr>
        <p:txBody>
          <a:bodyPr/>
          <a:lstStyle/>
          <a:p>
            <a:r>
              <a:rPr lang="nl-BE">
                <a:solidFill>
                  <a:schemeClr val="bg1">
                    <a:lumMod val="65000"/>
                  </a:schemeClr>
                </a:solidFill>
              </a:rPr>
              <a:t>Korte Keten</a:t>
            </a:r>
          </a:p>
          <a:p>
            <a:pPr lvl="1"/>
            <a:r>
              <a:rPr lang="nl-BE">
                <a:solidFill>
                  <a:schemeClr val="bg1">
                    <a:lumMod val="65000"/>
                  </a:schemeClr>
                </a:solidFill>
              </a:rPr>
              <a:t>Cfr. CSA Eeklo, boerenmarkten</a:t>
            </a:r>
          </a:p>
          <a:p>
            <a:r>
              <a:rPr lang="nl-BE"/>
              <a:t>Agro-industriële</a:t>
            </a:r>
          </a:p>
          <a:p>
            <a:pPr lvl="1"/>
            <a:r>
              <a:rPr lang="nl-BE"/>
              <a:t>Cfr. Nabijheid kan ook kansen </a:t>
            </a:r>
            <a:br>
              <a:rPr lang="nl-BE"/>
            </a:br>
            <a:r>
              <a:rPr lang="nl-BE"/>
              <a:t>opleveren, veilingen  (kringen sluiten)</a:t>
            </a:r>
          </a:p>
          <a:p>
            <a:r>
              <a:rPr lang="nl-BE">
                <a:solidFill>
                  <a:schemeClr val="bg1">
                    <a:lumMod val="65000"/>
                  </a:schemeClr>
                </a:solidFill>
              </a:rPr>
              <a:t>Recreatie </a:t>
            </a:r>
          </a:p>
          <a:p>
            <a:pPr lvl="1"/>
            <a:r>
              <a:rPr lang="nl-BE" sz="1800" b="1">
                <a:solidFill>
                  <a:schemeClr val="bg1">
                    <a:lumMod val="65000"/>
                  </a:schemeClr>
                </a:solidFill>
                <a:latin typeface="FlandersArtSans-Regular" panose="00000500000000000000" pitchFamily="2" charset="0"/>
              </a:rPr>
              <a:t>Cfr: Hoevetoerisme, Landschapsparken,…</a:t>
            </a:r>
          </a:p>
          <a:p>
            <a:r>
              <a:rPr lang="nl-BE">
                <a:solidFill>
                  <a:schemeClr val="bg1">
                    <a:lumMod val="65000"/>
                  </a:schemeClr>
                </a:solidFill>
              </a:rPr>
              <a:t>Natuur</a:t>
            </a:r>
          </a:p>
          <a:p>
            <a:pPr lvl="1"/>
            <a:r>
              <a:rPr lang="nl-BE" sz="1800" b="1">
                <a:solidFill>
                  <a:schemeClr val="bg1">
                    <a:lumMod val="65000"/>
                  </a:schemeClr>
                </a:solidFill>
                <a:latin typeface="FlandersArtSans-Regular" panose="00000500000000000000" pitchFamily="2" charset="0"/>
              </a:rPr>
              <a:t>Cfr: Biodiversiteit binnen landbouwgebied</a:t>
            </a:r>
          </a:p>
          <a:p>
            <a:endParaRPr lang="nl-BE"/>
          </a:p>
        </p:txBody>
      </p:sp>
      <p:pic>
        <p:nvPicPr>
          <p:cNvPr id="9" name="Afbeelding 8">
            <a:extLst>
              <a:ext uri="{FF2B5EF4-FFF2-40B4-BE49-F238E27FC236}">
                <a16:creationId xmlns:a16="http://schemas.microsoft.com/office/drawing/2014/main" id="{11AB100A-1BA3-4817-84DF-C9E5ACAE9FCA}"/>
              </a:ext>
            </a:extLst>
          </p:cNvPr>
          <p:cNvPicPr>
            <a:picLocks noChangeAspect="1"/>
          </p:cNvPicPr>
          <p:nvPr/>
        </p:nvPicPr>
        <p:blipFill>
          <a:blip r:embed="rId3"/>
          <a:stretch>
            <a:fillRect/>
          </a:stretch>
        </p:blipFill>
        <p:spPr>
          <a:xfrm>
            <a:off x="3193704" y="3429000"/>
            <a:ext cx="5833827" cy="3281526"/>
          </a:xfrm>
          <a:prstGeom prst="rect">
            <a:avLst/>
          </a:prstGeom>
        </p:spPr>
      </p:pic>
    </p:spTree>
    <p:extLst>
      <p:ext uri="{BB962C8B-B14F-4D97-AF65-F5344CB8AC3E}">
        <p14:creationId xmlns:p14="http://schemas.microsoft.com/office/powerpoint/2010/main" val="3721726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13A287-E299-4793-8BAC-911CD862A32E}"/>
              </a:ext>
            </a:extLst>
          </p:cNvPr>
          <p:cNvSpPr>
            <a:spLocks noGrp="1"/>
          </p:cNvSpPr>
          <p:nvPr>
            <p:ph type="title"/>
          </p:nvPr>
        </p:nvSpPr>
        <p:spPr/>
        <p:txBody>
          <a:bodyPr/>
          <a:lstStyle/>
          <a:p>
            <a:r>
              <a:rPr lang="nl-BE"/>
              <a:t>‘Verweving’ bestaat en levert op</a:t>
            </a:r>
          </a:p>
        </p:txBody>
      </p:sp>
      <p:sp>
        <p:nvSpPr>
          <p:cNvPr id="3" name="Tijdelijke aanduiding voor tekst 2">
            <a:extLst>
              <a:ext uri="{FF2B5EF4-FFF2-40B4-BE49-F238E27FC236}">
                <a16:creationId xmlns:a16="http://schemas.microsoft.com/office/drawing/2014/main" id="{A1A98AF3-0E34-4D0D-AB07-03DDCCB44A6E}"/>
              </a:ext>
            </a:extLst>
          </p:cNvPr>
          <p:cNvSpPr>
            <a:spLocks noGrp="1"/>
          </p:cNvSpPr>
          <p:nvPr>
            <p:ph type="body" sz="quarter" idx="13"/>
          </p:nvPr>
        </p:nvSpPr>
        <p:spPr/>
        <p:txBody>
          <a:bodyPr/>
          <a:lstStyle/>
          <a:p>
            <a:r>
              <a:rPr lang="nl-BE">
                <a:solidFill>
                  <a:schemeClr val="bg1">
                    <a:lumMod val="65000"/>
                  </a:schemeClr>
                </a:solidFill>
              </a:rPr>
              <a:t>Korte Keten</a:t>
            </a:r>
          </a:p>
          <a:p>
            <a:pPr lvl="1"/>
            <a:r>
              <a:rPr lang="nl-BE">
                <a:solidFill>
                  <a:schemeClr val="bg1">
                    <a:lumMod val="65000"/>
                  </a:schemeClr>
                </a:solidFill>
              </a:rPr>
              <a:t>Cfr. CSA Eeklo, boerenmarkten</a:t>
            </a:r>
          </a:p>
          <a:p>
            <a:r>
              <a:rPr lang="nl-BE">
                <a:solidFill>
                  <a:schemeClr val="bg1">
                    <a:lumMod val="65000"/>
                  </a:schemeClr>
                </a:solidFill>
              </a:rPr>
              <a:t>Agro-industriële</a:t>
            </a:r>
          </a:p>
          <a:p>
            <a:pPr lvl="1"/>
            <a:r>
              <a:rPr lang="nl-BE">
                <a:solidFill>
                  <a:schemeClr val="bg1">
                    <a:lumMod val="65000"/>
                  </a:schemeClr>
                </a:solidFill>
              </a:rPr>
              <a:t>Cfr. Nabijheid kan ook kansen opleveren (kringen sluiten)</a:t>
            </a:r>
          </a:p>
          <a:p>
            <a:r>
              <a:rPr lang="nl-BE"/>
              <a:t>Recreatie </a:t>
            </a:r>
          </a:p>
          <a:p>
            <a:pPr lvl="1"/>
            <a:r>
              <a:rPr lang="nl-BE" sz="1800" b="1">
                <a:latin typeface="FlandersArtSans-Regular" panose="00000500000000000000" pitchFamily="2" charset="0"/>
              </a:rPr>
              <a:t>Cfr: Hoevetoerisme, Landschapsparken,…</a:t>
            </a:r>
          </a:p>
          <a:p>
            <a:r>
              <a:rPr lang="nl-BE">
                <a:solidFill>
                  <a:schemeClr val="bg1">
                    <a:lumMod val="65000"/>
                  </a:schemeClr>
                </a:solidFill>
              </a:rPr>
              <a:t>Natuur</a:t>
            </a:r>
          </a:p>
          <a:p>
            <a:pPr lvl="1"/>
            <a:r>
              <a:rPr lang="nl-BE" sz="1800" b="1">
                <a:solidFill>
                  <a:schemeClr val="bg1">
                    <a:lumMod val="65000"/>
                  </a:schemeClr>
                </a:solidFill>
                <a:latin typeface="FlandersArtSans-Regular" panose="00000500000000000000" pitchFamily="2" charset="0"/>
              </a:rPr>
              <a:t>Cfr: Biodiversiteit binnen landbouwgebied</a:t>
            </a:r>
          </a:p>
          <a:p>
            <a:endParaRPr lang="nl-BE"/>
          </a:p>
        </p:txBody>
      </p:sp>
    </p:spTree>
    <p:extLst>
      <p:ext uri="{BB962C8B-B14F-4D97-AF65-F5344CB8AC3E}">
        <p14:creationId xmlns:p14="http://schemas.microsoft.com/office/powerpoint/2010/main" val="3137141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13A287-E299-4793-8BAC-911CD862A32E}"/>
              </a:ext>
            </a:extLst>
          </p:cNvPr>
          <p:cNvSpPr>
            <a:spLocks noGrp="1"/>
          </p:cNvSpPr>
          <p:nvPr>
            <p:ph type="title"/>
          </p:nvPr>
        </p:nvSpPr>
        <p:spPr/>
        <p:txBody>
          <a:bodyPr/>
          <a:lstStyle/>
          <a:p>
            <a:r>
              <a:rPr lang="nl-BE"/>
              <a:t>‘Verweving’ bestaat en levert op</a:t>
            </a:r>
          </a:p>
        </p:txBody>
      </p:sp>
      <p:sp>
        <p:nvSpPr>
          <p:cNvPr id="3" name="Tijdelijke aanduiding voor tekst 2">
            <a:extLst>
              <a:ext uri="{FF2B5EF4-FFF2-40B4-BE49-F238E27FC236}">
                <a16:creationId xmlns:a16="http://schemas.microsoft.com/office/drawing/2014/main" id="{A1A98AF3-0E34-4D0D-AB07-03DDCCB44A6E}"/>
              </a:ext>
            </a:extLst>
          </p:cNvPr>
          <p:cNvSpPr>
            <a:spLocks noGrp="1"/>
          </p:cNvSpPr>
          <p:nvPr>
            <p:ph type="body" sz="quarter" idx="13"/>
          </p:nvPr>
        </p:nvSpPr>
        <p:spPr>
          <a:xfrm>
            <a:off x="1235362" y="1576119"/>
            <a:ext cx="7416256" cy="4098925"/>
          </a:xfrm>
        </p:spPr>
        <p:txBody>
          <a:bodyPr/>
          <a:lstStyle/>
          <a:p>
            <a:endParaRPr lang="nl-BE" dirty="0">
              <a:solidFill>
                <a:schemeClr val="bg1">
                  <a:lumMod val="65000"/>
                </a:schemeClr>
              </a:solidFill>
            </a:endParaRPr>
          </a:p>
          <a:p>
            <a:endParaRPr lang="nl-BE" dirty="0">
              <a:solidFill>
                <a:schemeClr val="bg1">
                  <a:lumMod val="65000"/>
                </a:schemeClr>
              </a:solidFill>
            </a:endParaRPr>
          </a:p>
          <a:p>
            <a:r>
              <a:rPr lang="nl-BE" dirty="0">
                <a:solidFill>
                  <a:schemeClr val="bg1">
                    <a:lumMod val="65000"/>
                  </a:schemeClr>
                </a:solidFill>
              </a:rPr>
              <a:t>Korte Keten</a:t>
            </a:r>
          </a:p>
          <a:p>
            <a:pPr lvl="1"/>
            <a:r>
              <a:rPr lang="nl-BE" dirty="0">
                <a:solidFill>
                  <a:schemeClr val="bg1">
                    <a:lumMod val="65000"/>
                  </a:schemeClr>
                </a:solidFill>
              </a:rPr>
              <a:t>Cfr. CSA Eeklo, boerenmarkten</a:t>
            </a:r>
          </a:p>
          <a:p>
            <a:r>
              <a:rPr lang="nl-BE" dirty="0">
                <a:solidFill>
                  <a:schemeClr val="bg1">
                    <a:lumMod val="65000"/>
                  </a:schemeClr>
                </a:solidFill>
              </a:rPr>
              <a:t>Agro-industriële</a:t>
            </a:r>
          </a:p>
          <a:p>
            <a:pPr lvl="1"/>
            <a:r>
              <a:rPr lang="nl-BE" dirty="0">
                <a:solidFill>
                  <a:schemeClr val="bg1">
                    <a:lumMod val="65000"/>
                  </a:schemeClr>
                </a:solidFill>
              </a:rPr>
              <a:t>Cfr. Nabijheid kan ook kansen opleveren (kringen sluiten)</a:t>
            </a:r>
          </a:p>
          <a:p>
            <a:r>
              <a:rPr lang="nl-BE" dirty="0">
                <a:solidFill>
                  <a:schemeClr val="bg1">
                    <a:lumMod val="65000"/>
                  </a:schemeClr>
                </a:solidFill>
              </a:rPr>
              <a:t>Recreatie </a:t>
            </a:r>
          </a:p>
          <a:p>
            <a:pPr lvl="1"/>
            <a:r>
              <a:rPr lang="nl-BE" sz="1800" b="1" dirty="0">
                <a:solidFill>
                  <a:schemeClr val="bg1">
                    <a:lumMod val="65000"/>
                  </a:schemeClr>
                </a:solidFill>
                <a:latin typeface="FlandersArtSans-Regular" panose="00000500000000000000" pitchFamily="2" charset="0"/>
              </a:rPr>
              <a:t>Cfr: Hoevetoerisme, Landschapsparken,…</a:t>
            </a:r>
          </a:p>
          <a:p>
            <a:r>
              <a:rPr lang="nl-BE" dirty="0"/>
              <a:t>Natuur</a:t>
            </a:r>
          </a:p>
          <a:p>
            <a:pPr lvl="1"/>
            <a:r>
              <a:rPr lang="nl-BE" sz="1800" b="1" dirty="0">
                <a:latin typeface="FlandersArtSans-Regular" panose="00000500000000000000" pitchFamily="2" charset="0"/>
              </a:rPr>
              <a:t>Cfr: Biodiversiteit binnen landbouwgebied</a:t>
            </a:r>
          </a:p>
          <a:p>
            <a:endParaRPr lang="nl-BE" dirty="0"/>
          </a:p>
        </p:txBody>
      </p:sp>
    </p:spTree>
    <p:extLst>
      <p:ext uri="{BB962C8B-B14F-4D97-AF65-F5344CB8AC3E}">
        <p14:creationId xmlns:p14="http://schemas.microsoft.com/office/powerpoint/2010/main" val="3438865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B51F13C1-BAFD-874B-A174-4573BB1F4901}"/>
              </a:ext>
            </a:extLst>
          </p:cNvPr>
          <p:cNvSpPr txBox="1"/>
          <p:nvPr/>
        </p:nvSpPr>
        <p:spPr>
          <a:xfrm>
            <a:off x="1576552" y="641131"/>
            <a:ext cx="5311069" cy="1445267"/>
          </a:xfrm>
          <a:prstGeom prst="rect">
            <a:avLst/>
          </a:prstGeom>
          <a:noFill/>
        </p:spPr>
        <p:txBody>
          <a:bodyPr wrap="none" rtlCol="0">
            <a:spAutoFit/>
          </a:bodyPr>
          <a:lstStyle/>
          <a:p>
            <a:pPr>
              <a:lnSpc>
                <a:spcPts val="5400"/>
              </a:lnSpc>
              <a:spcBef>
                <a:spcPct val="0"/>
              </a:spcBef>
            </a:pPr>
            <a:r>
              <a:rPr lang="nl-BE" sz="4400">
                <a:solidFill>
                  <a:srgbClr val="6D8B2B"/>
                </a:solidFill>
                <a:latin typeface="FlandersArtSans-Medium"/>
                <a:ea typeface="+mj-ea"/>
              </a:rPr>
              <a:t>Voorstelling tweede </a:t>
            </a:r>
          </a:p>
          <a:p>
            <a:pPr>
              <a:lnSpc>
                <a:spcPts val="5400"/>
              </a:lnSpc>
              <a:spcBef>
                <a:spcPct val="0"/>
              </a:spcBef>
            </a:pPr>
            <a:r>
              <a:rPr lang="nl-BE" sz="4400">
                <a:solidFill>
                  <a:srgbClr val="6D8B2B"/>
                </a:solidFill>
                <a:latin typeface="FlandersArtSans-Medium"/>
                <a:ea typeface="+mj-ea"/>
              </a:rPr>
              <a:t>Ruimterapport</a:t>
            </a:r>
          </a:p>
        </p:txBody>
      </p:sp>
      <p:sp>
        <p:nvSpPr>
          <p:cNvPr id="7" name="Tekstvak 6">
            <a:extLst>
              <a:ext uri="{FF2B5EF4-FFF2-40B4-BE49-F238E27FC236}">
                <a16:creationId xmlns:a16="http://schemas.microsoft.com/office/drawing/2014/main" id="{47E2272B-6F6E-0A44-A0A9-E67DA9446502}"/>
              </a:ext>
            </a:extLst>
          </p:cNvPr>
          <p:cNvSpPr txBox="1"/>
          <p:nvPr/>
        </p:nvSpPr>
        <p:spPr>
          <a:xfrm>
            <a:off x="3358055" y="4958282"/>
            <a:ext cx="4572000" cy="646331"/>
          </a:xfrm>
          <a:prstGeom prst="rect">
            <a:avLst/>
          </a:prstGeom>
          <a:noFill/>
        </p:spPr>
        <p:txBody>
          <a:bodyPr wrap="square">
            <a:spAutoFit/>
          </a:bodyPr>
          <a:lstStyle/>
          <a:p>
            <a:pPr algn="l"/>
            <a:r>
              <a:rPr lang="nl-BE" b="1" i="0" u="none" strike="noStrike">
                <a:solidFill>
                  <a:srgbClr val="C00000"/>
                </a:solidFill>
                <a:effectLst/>
                <a:latin typeface="Lucida Sans Unicode" panose="020B0602030504020204" pitchFamily="34" charset="0"/>
              </a:rPr>
              <a:t>9 december 2021, 13u30 – Sancta Maria Leuven, Tiensestraat 78, Leuven</a:t>
            </a:r>
          </a:p>
        </p:txBody>
      </p:sp>
      <p:pic>
        <p:nvPicPr>
          <p:cNvPr id="9" name="Afbeelding 8">
            <a:extLst>
              <a:ext uri="{FF2B5EF4-FFF2-40B4-BE49-F238E27FC236}">
                <a16:creationId xmlns:a16="http://schemas.microsoft.com/office/drawing/2014/main" id="{A2990EEF-126B-B340-A460-67416DA49F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097" y="2303298"/>
            <a:ext cx="5360622" cy="2047984"/>
          </a:xfrm>
          <a:prstGeom prst="rect">
            <a:avLst/>
          </a:prstGeom>
        </p:spPr>
      </p:pic>
    </p:spTree>
    <p:extLst>
      <p:ext uri="{BB962C8B-B14F-4D97-AF65-F5344CB8AC3E}">
        <p14:creationId xmlns:p14="http://schemas.microsoft.com/office/powerpoint/2010/main" val="2476716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p:txBody>
          <a:bodyPr/>
          <a:lstStyle/>
          <a:p>
            <a:r>
              <a:rPr lang="nl-BE"/>
              <a:t>Vlaanderen heeft een groot landbouwareaal in Europa (relatief) </a:t>
            </a:r>
          </a:p>
        </p:txBody>
      </p:sp>
      <p:sp>
        <p:nvSpPr>
          <p:cNvPr id="15" name="Tijdelijke aanduiding voor tekst 14"/>
          <p:cNvSpPr>
            <a:spLocks noGrp="1"/>
          </p:cNvSpPr>
          <p:nvPr>
            <p:ph type="body" sz="quarter" idx="13"/>
          </p:nvPr>
        </p:nvSpPr>
        <p:spPr>
          <a:xfrm>
            <a:off x="4994273" y="1690688"/>
            <a:ext cx="3657345" cy="4098925"/>
          </a:xfrm>
        </p:spPr>
        <p:txBody>
          <a:bodyPr/>
          <a:lstStyle/>
          <a:p>
            <a:r>
              <a:rPr lang="nl-BE" dirty="0">
                <a:solidFill>
                  <a:schemeClr val="tx1"/>
                </a:solidFill>
              </a:rPr>
              <a:t>2013: 68,4% </a:t>
            </a:r>
            <a:br>
              <a:rPr lang="nl-BE" dirty="0">
                <a:solidFill>
                  <a:schemeClr val="tx1"/>
                </a:solidFill>
              </a:rPr>
            </a:br>
            <a:r>
              <a:rPr lang="nl-BE" dirty="0">
                <a:solidFill>
                  <a:schemeClr val="tx1"/>
                </a:solidFill>
              </a:rPr>
              <a:t>2019: 67,5%</a:t>
            </a:r>
            <a:br>
              <a:rPr lang="nl-BE" dirty="0">
                <a:solidFill>
                  <a:schemeClr val="tx1"/>
                </a:solidFill>
              </a:rPr>
            </a:br>
            <a:r>
              <a:rPr lang="nl-BE" dirty="0">
                <a:solidFill>
                  <a:schemeClr val="tx1"/>
                </a:solidFill>
              </a:rPr>
              <a:t>van Vlaanderen is open ruimte</a:t>
            </a:r>
          </a:p>
          <a:p>
            <a:pPr marL="0" indent="0">
              <a:buNone/>
            </a:pPr>
            <a:endParaRPr lang="nl-BE" dirty="0">
              <a:solidFill>
                <a:schemeClr val="tx1"/>
              </a:solidFill>
            </a:endParaRPr>
          </a:p>
          <a:p>
            <a:pPr marL="0" indent="0">
              <a:buNone/>
            </a:pPr>
            <a:endParaRPr lang="nl-BE" dirty="0">
              <a:solidFill>
                <a:schemeClr val="tx1"/>
              </a:solidFill>
            </a:endParaRPr>
          </a:p>
          <a:p>
            <a:pPr marL="0" indent="0">
              <a:buNone/>
            </a:pPr>
            <a:endParaRPr lang="nl-BE" dirty="0">
              <a:solidFill>
                <a:schemeClr val="tx1"/>
              </a:solidFill>
            </a:endParaRPr>
          </a:p>
          <a:p>
            <a:r>
              <a:rPr lang="nl-BE" dirty="0">
                <a:solidFill>
                  <a:schemeClr val="tx1"/>
                </a:solidFill>
              </a:rPr>
              <a:t>51% van ruimtegebruik = Landbouw</a:t>
            </a:r>
            <a:br>
              <a:rPr lang="nl-BE" dirty="0">
                <a:solidFill>
                  <a:schemeClr val="tx1"/>
                </a:solidFill>
              </a:rPr>
            </a:br>
            <a:r>
              <a:rPr lang="nl-BE" dirty="0">
                <a:solidFill>
                  <a:schemeClr val="tx1"/>
                </a:solidFill>
              </a:rPr>
              <a:t>40% EU</a:t>
            </a:r>
          </a:p>
          <a:p>
            <a:pPr marL="0" indent="0">
              <a:buNone/>
            </a:pPr>
            <a:endParaRPr lang="nl-BE" dirty="0">
              <a:solidFill>
                <a:schemeClr val="tx1"/>
              </a:solidFill>
            </a:endParaRPr>
          </a:p>
          <a:p>
            <a:endParaRPr lang="nl-BE" dirty="0"/>
          </a:p>
        </p:txBody>
      </p:sp>
      <p:pic>
        <p:nvPicPr>
          <p:cNvPr id="2050" name="Picture 2" descr="Elke dag vier hectare woningen erbij (Brussel) - De Standaard Mobile">
            <a:extLst>
              <a:ext uri="{FF2B5EF4-FFF2-40B4-BE49-F238E27FC236}">
                <a16:creationId xmlns:a16="http://schemas.microsoft.com/office/drawing/2014/main" id="{EFE73616-28A2-4F0C-A45A-4B02BDB70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5618" y="1566308"/>
            <a:ext cx="3657345" cy="3877765"/>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A1F9459B-5AE6-E741-A0F4-D9001CE47C64}"/>
              </a:ext>
            </a:extLst>
          </p:cNvPr>
          <p:cNvSpPr txBox="1"/>
          <p:nvPr/>
        </p:nvSpPr>
        <p:spPr>
          <a:xfrm>
            <a:off x="7294179" y="6152341"/>
            <a:ext cx="1723549" cy="261610"/>
          </a:xfrm>
          <a:prstGeom prst="rect">
            <a:avLst/>
          </a:prstGeom>
          <a:noFill/>
        </p:spPr>
        <p:txBody>
          <a:bodyPr wrap="none" rtlCol="0">
            <a:spAutoFit/>
          </a:bodyPr>
          <a:lstStyle/>
          <a:p>
            <a:r>
              <a:rPr lang="nl-BE" sz="1100"/>
              <a:t>Bron RURA 1.0 cijfers 2011</a:t>
            </a:r>
          </a:p>
        </p:txBody>
      </p:sp>
    </p:spTree>
    <p:extLst>
      <p:ext uri="{BB962C8B-B14F-4D97-AF65-F5344CB8AC3E}">
        <p14:creationId xmlns:p14="http://schemas.microsoft.com/office/powerpoint/2010/main" val="17852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p:txBody>
          <a:bodyPr/>
          <a:lstStyle/>
          <a:p>
            <a:r>
              <a:rPr lang="nl-BE"/>
              <a:t>België in top 5 van </a:t>
            </a:r>
            <a:br>
              <a:rPr lang="nl-BE"/>
            </a:br>
            <a:r>
              <a:rPr lang="nl-BE"/>
              <a:t>exportlanden in Europa</a:t>
            </a:r>
          </a:p>
        </p:txBody>
      </p:sp>
      <p:pic>
        <p:nvPicPr>
          <p:cNvPr id="7" name="Afbeelding 6">
            <a:extLst>
              <a:ext uri="{FF2B5EF4-FFF2-40B4-BE49-F238E27FC236}">
                <a16:creationId xmlns:a16="http://schemas.microsoft.com/office/drawing/2014/main" id="{718061D5-E3F0-4129-9B99-43FE829F3C08}"/>
              </a:ext>
            </a:extLst>
          </p:cNvPr>
          <p:cNvPicPr>
            <a:picLocks noChangeAspect="1"/>
          </p:cNvPicPr>
          <p:nvPr/>
        </p:nvPicPr>
        <p:blipFill rotWithShape="1">
          <a:blip r:embed="rId3"/>
          <a:srcRect l="70000" t="20572" r="13510" b="12459"/>
          <a:stretch/>
        </p:blipFill>
        <p:spPr>
          <a:xfrm>
            <a:off x="2724890" y="1827321"/>
            <a:ext cx="3694219" cy="4219575"/>
          </a:xfrm>
          <a:prstGeom prst="rect">
            <a:avLst/>
          </a:prstGeom>
        </p:spPr>
      </p:pic>
    </p:spTree>
    <p:extLst>
      <p:ext uri="{BB962C8B-B14F-4D97-AF65-F5344CB8AC3E}">
        <p14:creationId xmlns:p14="http://schemas.microsoft.com/office/powerpoint/2010/main" val="340482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p:txBody>
          <a:bodyPr/>
          <a:lstStyle/>
          <a:p>
            <a:r>
              <a:rPr lang="nl-BE"/>
              <a:t>Vlaanderen als een van de meest dichtbebouwde gebieden in Europa</a:t>
            </a:r>
          </a:p>
        </p:txBody>
      </p:sp>
      <p:pic>
        <p:nvPicPr>
          <p:cNvPr id="4" name="Picture 2">
            <a:extLst>
              <a:ext uri="{FF2B5EF4-FFF2-40B4-BE49-F238E27FC236}">
                <a16:creationId xmlns:a16="http://schemas.microsoft.com/office/drawing/2014/main" id="{78BE6802-25F3-4AA4-BF01-68EB1F738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527" y="1795791"/>
            <a:ext cx="36576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3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p:txBody>
          <a:bodyPr/>
          <a:lstStyle/>
          <a:p>
            <a:r>
              <a:rPr lang="nl-BE"/>
              <a:t>Vlaanderen in Europa</a:t>
            </a:r>
            <a:br>
              <a:rPr lang="nl-BE"/>
            </a:br>
            <a:br>
              <a:rPr lang="nl-BE"/>
            </a:br>
            <a:endParaRPr lang="nl-BE"/>
          </a:p>
        </p:txBody>
      </p:sp>
      <p:sp>
        <p:nvSpPr>
          <p:cNvPr id="15" name="Tijdelijke aanduiding voor tekst 14"/>
          <p:cNvSpPr>
            <a:spLocks noGrp="1"/>
          </p:cNvSpPr>
          <p:nvPr>
            <p:ph type="body" sz="quarter" idx="13"/>
          </p:nvPr>
        </p:nvSpPr>
        <p:spPr>
          <a:xfrm>
            <a:off x="4892707" y="1379537"/>
            <a:ext cx="3758911" cy="4098925"/>
          </a:xfrm>
        </p:spPr>
        <p:txBody>
          <a:bodyPr/>
          <a:lstStyle/>
          <a:p>
            <a:pPr marL="0" indent="0">
              <a:buNone/>
            </a:pPr>
            <a:endParaRPr lang="nl-BE"/>
          </a:p>
          <a:p>
            <a:r>
              <a:rPr lang="nl-BE"/>
              <a:t>Behalen van (Europese) doelstellingen</a:t>
            </a:r>
          </a:p>
          <a:p>
            <a:pPr marL="0" indent="0">
              <a:buNone/>
            </a:pPr>
            <a:endParaRPr lang="nl-BE"/>
          </a:p>
          <a:p>
            <a:r>
              <a:rPr lang="nl-BE"/>
              <a:t>Habitat- en richtlijngebieden, natura 2000</a:t>
            </a:r>
          </a:p>
          <a:p>
            <a:endParaRPr lang="nl-BE"/>
          </a:p>
          <a:p>
            <a:r>
              <a:rPr lang="nl-BE"/>
              <a:t>Klimaatdoelstellingen nemen toe  - fit for 55</a:t>
            </a:r>
          </a:p>
          <a:p>
            <a:endParaRPr lang="nl-BE"/>
          </a:p>
          <a:p>
            <a:r>
              <a:rPr lang="nl-BE"/>
              <a:t>Meer geconfronteerd met droogte en overstromingen</a:t>
            </a:r>
          </a:p>
          <a:p>
            <a:pPr marL="0" indent="0">
              <a:buNone/>
            </a:pPr>
            <a:endParaRPr lang="nl-BE"/>
          </a:p>
        </p:txBody>
      </p:sp>
      <p:pic>
        <p:nvPicPr>
          <p:cNvPr id="6" name="Afbeelding 5">
            <a:extLst>
              <a:ext uri="{FF2B5EF4-FFF2-40B4-BE49-F238E27FC236}">
                <a16:creationId xmlns:a16="http://schemas.microsoft.com/office/drawing/2014/main" id="{1CA54504-3178-49D1-B31D-CA423E19128E}"/>
              </a:ext>
            </a:extLst>
          </p:cNvPr>
          <p:cNvPicPr>
            <a:picLocks noChangeAspect="1"/>
          </p:cNvPicPr>
          <p:nvPr/>
        </p:nvPicPr>
        <p:blipFill rotWithShape="1">
          <a:blip r:embed="rId3"/>
          <a:srcRect l="69709" t="20966" r="13513" b="12003"/>
          <a:stretch/>
        </p:blipFill>
        <p:spPr>
          <a:xfrm>
            <a:off x="1134308" y="1566308"/>
            <a:ext cx="3758655" cy="4223305"/>
          </a:xfrm>
          <a:prstGeom prst="rect">
            <a:avLst/>
          </a:prstGeom>
        </p:spPr>
      </p:pic>
    </p:spTree>
    <p:extLst>
      <p:ext uri="{BB962C8B-B14F-4D97-AF65-F5344CB8AC3E}">
        <p14:creationId xmlns:p14="http://schemas.microsoft.com/office/powerpoint/2010/main" val="1734937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a:t>Open Ruimte en Agrarisch gebied onder druk?</a:t>
            </a:r>
          </a:p>
        </p:txBody>
      </p:sp>
      <p:sp>
        <p:nvSpPr>
          <p:cNvPr id="3" name="Ondertitel 2"/>
          <p:cNvSpPr>
            <a:spLocks noGrp="1"/>
          </p:cNvSpPr>
          <p:nvPr>
            <p:ph type="subTitle" idx="1"/>
          </p:nvPr>
        </p:nvSpPr>
        <p:spPr/>
        <p:txBody>
          <a:bodyPr/>
          <a:lstStyle/>
          <a:p>
            <a:r>
              <a:rPr lang="nl-BE"/>
              <a:t>Bespreking van externe drukfactoren, bedreigingen</a:t>
            </a:r>
          </a:p>
        </p:txBody>
      </p:sp>
    </p:spTree>
    <p:extLst>
      <p:ext uri="{BB962C8B-B14F-4D97-AF65-F5344CB8AC3E}">
        <p14:creationId xmlns:p14="http://schemas.microsoft.com/office/powerpoint/2010/main" val="1279607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p:txBody>
          <a:bodyPr/>
          <a:lstStyle/>
          <a:p>
            <a:r>
              <a:rPr lang="nl-BE"/>
              <a:t>Schaalvergroting in de landbouw</a:t>
            </a:r>
          </a:p>
        </p:txBody>
      </p:sp>
      <p:sp>
        <p:nvSpPr>
          <p:cNvPr id="15" name="Tijdelijke aanduiding voor tekst 14"/>
          <p:cNvSpPr>
            <a:spLocks noGrp="1"/>
          </p:cNvSpPr>
          <p:nvPr>
            <p:ph type="body" sz="quarter" idx="13"/>
          </p:nvPr>
        </p:nvSpPr>
        <p:spPr>
          <a:xfrm>
            <a:off x="1141579" y="4048785"/>
            <a:ext cx="6766803" cy="2906764"/>
          </a:xfrm>
        </p:spPr>
        <p:txBody>
          <a:bodyPr/>
          <a:lstStyle/>
          <a:p>
            <a:pPr marL="0" indent="0">
              <a:buNone/>
            </a:pPr>
            <a:endParaRPr lang="nl-BE" dirty="0"/>
          </a:p>
          <a:p>
            <a:r>
              <a:rPr lang="nl-BE" dirty="0">
                <a:solidFill>
                  <a:srgbClr val="002060"/>
                </a:solidFill>
              </a:rPr>
              <a:t>Bebouwing is meer dan megastallen (vb. bewoning, serres, ….)</a:t>
            </a:r>
          </a:p>
          <a:p>
            <a:r>
              <a:rPr lang="nl-BE" dirty="0">
                <a:solidFill>
                  <a:srgbClr val="002060"/>
                </a:solidFill>
              </a:rPr>
              <a:t>Impact op landschap</a:t>
            </a:r>
          </a:p>
          <a:p>
            <a:r>
              <a:rPr lang="nl-BE" dirty="0">
                <a:solidFill>
                  <a:srgbClr val="002060"/>
                </a:solidFill>
              </a:rPr>
              <a:t>Duurzaamheid van gebouwen ( herbruik?)</a:t>
            </a:r>
          </a:p>
          <a:p>
            <a:endParaRPr lang="nl-BE" dirty="0"/>
          </a:p>
        </p:txBody>
      </p:sp>
      <p:pic>
        <p:nvPicPr>
          <p:cNvPr id="4" name="Afbeelding 3" descr="Afbeelding met kaart&#10;&#10;Automatisch gegenereerde beschrijving">
            <a:extLst>
              <a:ext uri="{FF2B5EF4-FFF2-40B4-BE49-F238E27FC236}">
                <a16:creationId xmlns:a16="http://schemas.microsoft.com/office/drawing/2014/main" id="{516A3993-DF90-6D4E-8B35-E50188C67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05" y="1355833"/>
            <a:ext cx="5572588" cy="2532995"/>
          </a:xfrm>
          <a:prstGeom prst="rect">
            <a:avLst/>
          </a:prstGeom>
        </p:spPr>
      </p:pic>
      <p:sp>
        <p:nvSpPr>
          <p:cNvPr id="9" name="Tijdelijke aanduiding voor tekst 14">
            <a:extLst>
              <a:ext uri="{FF2B5EF4-FFF2-40B4-BE49-F238E27FC236}">
                <a16:creationId xmlns:a16="http://schemas.microsoft.com/office/drawing/2014/main" id="{F46259AF-E025-7544-AE6F-1D02F8773FC9}"/>
              </a:ext>
            </a:extLst>
          </p:cNvPr>
          <p:cNvSpPr txBox="1">
            <a:spLocks/>
          </p:cNvSpPr>
          <p:nvPr/>
        </p:nvSpPr>
        <p:spPr>
          <a:xfrm>
            <a:off x="6819759" y="1690854"/>
            <a:ext cx="2177246" cy="1116000"/>
          </a:xfrm>
          <a:prstGeom prst="rect">
            <a:avLst/>
          </a:prstGeom>
        </p:spPr>
        <p:txBody>
          <a:bodyPr vert="horz" lIns="0" tIns="0" rIns="0" bIns="45720" rtlCol="0">
            <a:noAutofit/>
          </a:bodyPr>
          <a:lstStyle>
            <a:lvl1pPr marL="288000" marR="0" indent="-288000" algn="l" defTabSz="914400" rtl="0" eaLnBrk="1" fontAlgn="auto" latinLnBrk="0" hangingPunct="1">
              <a:lnSpc>
                <a:spcPct val="90000"/>
              </a:lnSpc>
              <a:spcBef>
                <a:spcPts val="300"/>
              </a:spcBef>
              <a:spcAft>
                <a:spcPts val="0"/>
              </a:spcAft>
              <a:buClrTx/>
              <a:buSzPct val="90000"/>
              <a:buFontTx/>
              <a:buBlip>
                <a:blip r:embed="rId4"/>
              </a:buBlip>
              <a:tabLst/>
              <a:defRPr sz="2200" b="0" kern="1200" spc="0" baseline="0">
                <a:solidFill>
                  <a:schemeClr val="tx1">
                    <a:lumMod val="65000"/>
                    <a:lumOff val="35000"/>
                  </a:schemeClr>
                </a:solidFill>
                <a:latin typeface="FlandersArtSans-Medium" panose="00000600000000000000" pitchFamily="2" charset="0"/>
                <a:ea typeface="+mn-ea"/>
                <a:cs typeface="+mn-cs"/>
              </a:defRPr>
            </a:lvl1pPr>
            <a:lvl2pPr marL="576000" marR="0" indent="-288000" algn="l" defTabSz="914400" rtl="0" eaLnBrk="1" fontAlgn="auto" latinLnBrk="0" hangingPunct="1">
              <a:lnSpc>
                <a:spcPct val="90000"/>
              </a:lnSpc>
              <a:spcBef>
                <a:spcPts val="300"/>
              </a:spcBef>
              <a:spcAft>
                <a:spcPts val="0"/>
              </a:spcAft>
              <a:buClrTx/>
              <a:buSzPct val="75000"/>
              <a:buFontTx/>
              <a:buBlip>
                <a:blip r:embed="rId5"/>
              </a:buBlip>
              <a:tabLst/>
              <a:defRPr sz="2000" b="1" kern="1200" spc="0" baseline="0">
                <a:solidFill>
                  <a:schemeClr val="tx1">
                    <a:lumMod val="65000"/>
                    <a:lumOff val="35000"/>
                  </a:schemeClr>
                </a:solidFill>
                <a:latin typeface="FlandersArtSans-Regular" panose="00000500000000000000" pitchFamily="2" charset="0"/>
                <a:ea typeface="+mn-ea"/>
                <a:cs typeface="+mn-cs"/>
              </a:defRPr>
            </a:lvl2pPr>
            <a:lvl3pPr marL="864000" marR="0" indent="-288000" algn="l" defTabSz="914400" rtl="0" eaLnBrk="1" fontAlgn="auto" latinLnBrk="0" hangingPunct="1">
              <a:lnSpc>
                <a:spcPct val="90000"/>
              </a:lnSpc>
              <a:spcBef>
                <a:spcPts val="300"/>
              </a:spcBef>
              <a:spcAft>
                <a:spcPts val="0"/>
              </a:spcAft>
              <a:buClrTx/>
              <a:buSzPct val="85000"/>
              <a:buFontTx/>
              <a:buBlip>
                <a:blip r:embed="rId6"/>
              </a:buBlip>
              <a:tabLst/>
              <a:defRPr sz="1800" b="1" kern="1200" spc="0" baseline="0">
                <a:solidFill>
                  <a:schemeClr val="tx1">
                    <a:lumMod val="65000"/>
                    <a:lumOff val="35000"/>
                  </a:schemeClr>
                </a:solidFill>
                <a:latin typeface="FlandersArtSans-Regular" panose="00000500000000000000" pitchFamily="2" charset="0"/>
                <a:ea typeface="+mn-ea"/>
                <a:cs typeface="+mn-cs"/>
              </a:defRPr>
            </a:lvl3pPr>
            <a:lvl4pPr marL="1152000" marR="0" indent="-288000" algn="l" defTabSz="914400" rtl="0" eaLnBrk="1" fontAlgn="auto" latinLnBrk="0" hangingPunct="1">
              <a:lnSpc>
                <a:spcPct val="90000"/>
              </a:lnSpc>
              <a:spcBef>
                <a:spcPts val="300"/>
              </a:spcBef>
              <a:spcAft>
                <a:spcPts val="0"/>
              </a:spcAft>
              <a:buClrTx/>
              <a:buSzPct val="75000"/>
              <a:buFontTx/>
              <a:buBlip>
                <a:blip r:embed="rId7"/>
              </a:buBlip>
              <a:tabLst/>
              <a:defRPr sz="1600" b="1" kern="1200" spc="0" baseline="0">
                <a:solidFill>
                  <a:schemeClr val="tx1">
                    <a:lumMod val="65000"/>
                    <a:lumOff val="35000"/>
                  </a:schemeClr>
                </a:solidFill>
                <a:latin typeface="FlandersArtSans-Regular" panose="00000500000000000000" pitchFamily="2" charset="0"/>
                <a:ea typeface="+mn-ea"/>
                <a:cs typeface="+mn-cs"/>
              </a:defRPr>
            </a:lvl4pPr>
            <a:lvl5pPr marL="1440000" marR="0" indent="-288000" algn="l" defTabSz="914400" rtl="0" eaLnBrk="1" fontAlgn="auto" latinLnBrk="0" hangingPunct="1">
              <a:lnSpc>
                <a:spcPct val="90000"/>
              </a:lnSpc>
              <a:spcBef>
                <a:spcPts val="300"/>
              </a:spcBef>
              <a:spcAft>
                <a:spcPts val="0"/>
              </a:spcAft>
              <a:buClrTx/>
              <a:buSzPct val="90000"/>
              <a:buFontTx/>
              <a:buBlip>
                <a:blip r:embed="rId4"/>
              </a:buBlip>
              <a:tabLst/>
              <a:defRPr sz="1400" b="1" kern="1200" spc="0" baseline="0">
                <a:solidFill>
                  <a:schemeClr val="tx1">
                    <a:lumMod val="65000"/>
                    <a:lumOff val="35000"/>
                  </a:schemeClr>
                </a:solidFill>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dirty="0">
                <a:solidFill>
                  <a:schemeClr val="tx1"/>
                </a:solidFill>
              </a:rPr>
              <a:t>Megastallen</a:t>
            </a:r>
          </a:p>
          <a:p>
            <a:r>
              <a:rPr lang="nl-BE" dirty="0">
                <a:solidFill>
                  <a:schemeClr val="tx1"/>
                </a:solidFill>
              </a:rPr>
              <a:t>Serres</a:t>
            </a:r>
          </a:p>
          <a:p>
            <a:r>
              <a:rPr lang="nl-BE" dirty="0">
                <a:solidFill>
                  <a:schemeClr val="tx1"/>
                </a:solidFill>
              </a:rPr>
              <a:t>Fruitloodsen</a:t>
            </a:r>
            <a:endParaRPr lang="nl-BE" dirty="0">
              <a:solidFill>
                <a:srgbClr val="FF0000"/>
              </a:solidFill>
            </a:endParaRPr>
          </a:p>
          <a:p>
            <a:pPr marL="0" indent="0">
              <a:buFontTx/>
              <a:buNone/>
            </a:pPr>
            <a:endParaRPr lang="nl-BE" dirty="0"/>
          </a:p>
          <a:p>
            <a:endParaRPr lang="nl-BE" dirty="0"/>
          </a:p>
        </p:txBody>
      </p:sp>
    </p:spTree>
    <p:extLst>
      <p:ext uri="{BB962C8B-B14F-4D97-AF65-F5344CB8AC3E}">
        <p14:creationId xmlns:p14="http://schemas.microsoft.com/office/powerpoint/2010/main" val="68565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p:txBody>
          <a:bodyPr/>
          <a:lstStyle/>
          <a:p>
            <a:r>
              <a:rPr lang="nl-BE"/>
              <a:t>Zonevreemde bebouwing en verharding in landbouwgebied</a:t>
            </a:r>
          </a:p>
        </p:txBody>
      </p:sp>
      <p:sp>
        <p:nvSpPr>
          <p:cNvPr id="15" name="Tijdelijke aanduiding voor tekst 14"/>
          <p:cNvSpPr>
            <a:spLocks noGrp="1"/>
          </p:cNvSpPr>
          <p:nvPr>
            <p:ph type="body" sz="quarter" idx="13"/>
          </p:nvPr>
        </p:nvSpPr>
        <p:spPr>
          <a:xfrm>
            <a:off x="5486656" y="1880473"/>
            <a:ext cx="3384076" cy="4098925"/>
          </a:xfrm>
        </p:spPr>
        <p:txBody>
          <a:bodyPr/>
          <a:lstStyle/>
          <a:p>
            <a:r>
              <a:rPr lang="nl-BE" sz="1800"/>
              <a:t>1/3 van ruimtebeslag zit in agrarisch gebied</a:t>
            </a:r>
          </a:p>
          <a:p>
            <a:r>
              <a:rPr lang="nl-BE" sz="1800"/>
              <a:t>2019: </a:t>
            </a:r>
            <a:br>
              <a:rPr lang="nl-BE" sz="1800"/>
            </a:br>
            <a:r>
              <a:rPr lang="nl-BE" sz="1800"/>
              <a:t>39.571 ha of 5,05% verharding in agrarische bestemming</a:t>
            </a:r>
          </a:p>
          <a:p>
            <a:r>
              <a:rPr lang="nl-BE" sz="1800">
                <a:cs typeface="Times New Roman" panose="02020603050405020304" pitchFamily="18" charset="0"/>
              </a:rPr>
              <a:t>Komende 10 à 15 jaar: 1/2</a:t>
            </a:r>
            <a:r>
              <a:rPr lang="nl-BE" sz="1800" baseline="30000">
                <a:cs typeface="Times New Roman" panose="02020603050405020304" pitchFamily="18" charset="0"/>
              </a:rPr>
              <a:t>de</a:t>
            </a:r>
            <a:r>
              <a:rPr lang="nl-BE" sz="1800">
                <a:cs typeface="Times New Roman" panose="02020603050405020304" pitchFamily="18" charset="0"/>
              </a:rPr>
              <a:t> van de landbouwzetels kan potentieel vrij komen?</a:t>
            </a:r>
            <a:endParaRPr lang="nl-BE" sz="1800"/>
          </a:p>
          <a:p>
            <a:r>
              <a:rPr lang="nl-BE" sz="1800"/>
              <a:t>Herbestemming van vrijkomende landbouwzetels, afwijkingsbepaligen VCRO</a:t>
            </a:r>
          </a:p>
          <a:p>
            <a:r>
              <a:rPr lang="nl-BE" sz="1800"/>
              <a:t>Vragen in de bouwshift?</a:t>
            </a:r>
          </a:p>
          <a:p>
            <a:pPr lvl="1"/>
            <a:r>
              <a:rPr lang="nl-BE" sz="1600"/>
              <a:t>Herbruik agrarisch vastgoed?</a:t>
            </a:r>
          </a:p>
          <a:p>
            <a:pPr lvl="1"/>
            <a:r>
              <a:rPr lang="nl-BE" sz="1600"/>
              <a:t>Afwijkingsbepalingen herzien?</a:t>
            </a:r>
          </a:p>
          <a:p>
            <a:pPr lvl="1"/>
            <a:r>
              <a:rPr lang="nl-BE" sz="1600"/>
              <a:t>Meer inzet op ontharding?</a:t>
            </a:r>
          </a:p>
        </p:txBody>
      </p:sp>
      <p:pic>
        <p:nvPicPr>
          <p:cNvPr id="3" name="Afbeelding 2" descr="Afbeelding met kaart&#10;&#10;Automatisch gegenereerde beschrijving">
            <a:extLst>
              <a:ext uri="{FF2B5EF4-FFF2-40B4-BE49-F238E27FC236}">
                <a16:creationId xmlns:a16="http://schemas.microsoft.com/office/drawing/2014/main" id="{A2DF7D25-7A4D-314D-8CD0-14F706F48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505" y="1781065"/>
            <a:ext cx="3651640" cy="3606184"/>
          </a:xfrm>
          <a:prstGeom prst="rect">
            <a:avLst/>
          </a:prstGeom>
        </p:spPr>
      </p:pic>
    </p:spTree>
    <p:extLst>
      <p:ext uri="{BB962C8B-B14F-4D97-AF65-F5344CB8AC3E}">
        <p14:creationId xmlns:p14="http://schemas.microsoft.com/office/powerpoint/2010/main" val="19384474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7843186c612d74334bdc4dceafe33b92bcfd1acb"/>
</p:tagLst>
</file>

<file path=ppt/theme/theme1.xml><?xml version="1.0" encoding="utf-8"?>
<a:theme xmlns:a="http://schemas.openxmlformats.org/drawingml/2006/main" name="PowerpointTemplate_Groen_FlandersArt_20170307">
  <a:themeElements>
    <a:clrScheme name="Aangepast 6">
      <a:dk1>
        <a:sysClr val="windowText" lastClr="000000"/>
      </a:dk1>
      <a:lt1>
        <a:sysClr val="window" lastClr="FFFFFF"/>
      </a:lt1>
      <a:dk2>
        <a:srgbClr val="926DA5"/>
      </a:dk2>
      <a:lt2>
        <a:srgbClr val="EEECE1"/>
      </a:lt2>
      <a:accent1>
        <a:srgbClr val="D96422"/>
      </a:accent1>
      <a:accent2>
        <a:srgbClr val="6E8C2B"/>
      </a:accent2>
      <a:accent3>
        <a:srgbClr val="8AAE26"/>
      </a:accent3>
      <a:accent4>
        <a:srgbClr val="A2C61C"/>
      </a:accent4>
      <a:accent5>
        <a:srgbClr val="4BACC6"/>
      </a:accent5>
      <a:accent6>
        <a:srgbClr val="F79646"/>
      </a:accent6>
      <a:hlink>
        <a:srgbClr val="0000FF"/>
      </a:hlink>
      <a:folHlink>
        <a:srgbClr val="800080"/>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mgeving-template2_Groen_FlandersFont-ingesloten" id="{C84BA636-6AB0-4362-A2BB-A6940AB3BC58}" vid="{96DC5758-B04D-46B3-AA47-D0571D0DE1BB}"/>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F1DC10219F6EC4C836107F5E3C4601B" ma:contentTypeVersion="4" ma:contentTypeDescription="Een nieuw document maken." ma:contentTypeScope="" ma:versionID="81e61a8f228a5c09943703b535565113">
  <xsd:schema xmlns:xsd="http://www.w3.org/2001/XMLSchema" xmlns:xs="http://www.w3.org/2001/XMLSchema" xmlns:p="http://schemas.microsoft.com/office/2006/metadata/properties" xmlns:ns2="5a1f6c4c-88e6-458b-93d4-b3188bdac3e9" xmlns:ns3="9a9ec0f0-7796-43d0-ac1f-4c8c46ee0bd1" targetNamespace="http://schemas.microsoft.com/office/2006/metadata/properties" ma:root="true" ma:fieldsID="f1c1d9329d3995b5963e2f5f99130968" ns2:_="" ns3:_="">
    <xsd:import namespace="5a1f6c4c-88e6-458b-93d4-b3188bdac3e9"/>
    <xsd:import namespace="9a9ec0f0-7796-43d0-ac1f-4c8c46ee0bd1"/>
    <xsd:element name="properties">
      <xsd:complexType>
        <xsd:sequence>
          <xsd:element name="documentManagement">
            <xsd:complexType>
              <xsd:all>
                <xsd:element ref="ns2:Thema" minOccurs="0"/>
                <xsd:element ref="ns2:ae3f60ec77ae4678aab640a304306008"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1f6c4c-88e6-458b-93d4-b3188bdac3e9" elementFormDefault="qualified">
    <xsd:import namespace="http://schemas.microsoft.com/office/2006/documentManagement/types"/>
    <xsd:import namespace="http://schemas.microsoft.com/office/infopath/2007/PartnerControls"/>
    <xsd:element name="Thema" ma:index="8" nillable="true" ma:displayName="Thema" ma:format="Dropdown" ma:internalName="Thema">
      <xsd:simpleType>
        <xsd:union memberTypes="dms:Text">
          <xsd:simpleType>
            <xsd:restriction base="dms:Choice">
              <xsd:enumeration value="Beleid"/>
              <xsd:enumeration value="Organisatie"/>
              <xsd:enumeration value="Ondersteuning"/>
            </xsd:restriction>
          </xsd:simpleType>
        </xsd:union>
      </xsd:simpleType>
    </xsd:element>
    <xsd:element name="ae3f60ec77ae4678aab640a304306008" ma:index="10" nillable="true" ma:taxonomy="true" ma:internalName="ae3f60ec77ae4678aab640a304306008" ma:taxonomyFieldName="Trefwoorden" ma:displayName="Trefwoorden" ma:default="" ma:fieldId="{ae3f60ec-77ae-4678-aab6-40a304306008}" ma:sspId="49ca8161-7180-459b-a0ef-1a71cf6ffea5" ma:termSetId="ee1378f8-9762-45c9-bd61-1cc53f26739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a9ec0f0-7796-43d0-ac1f-4c8c46ee0bd1" elementFormDefault="qualified">
    <xsd:import namespace="http://schemas.microsoft.com/office/2006/documentManagement/types"/>
    <xsd:import namespace="http://schemas.microsoft.com/office/infopath/2007/PartnerControls"/>
    <xsd:element name="TaxCatchAll" ma:index="11" nillable="true" ma:displayName="Taxonomy Catch All Column" ma:description="" ma:hidden="true" ma:list="{54e90033-36d9-4b16-b7e1-2e7a62a6a346}" ma:internalName="TaxCatchAll" ma:showField="CatchAllData" ma:web="461e90f0-3ed3-4bed-bd0c-df169c4087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ae3f60ec77ae4678aab640a304306008 xmlns="5a1f6c4c-88e6-458b-93d4-b3188bdac3e9">
      <Terms xmlns="http://schemas.microsoft.com/office/infopath/2007/PartnerControls"/>
    </ae3f60ec77ae4678aab640a304306008>
    <Thema xmlns="5a1f6c4c-88e6-458b-93d4-b3188bdac3e9" xsi:nil="true"/>
    <TaxCatchAll xmlns="9a9ec0f0-7796-43d0-ac1f-4c8c46ee0bd1"/>
  </documentManagement>
</p:properties>
</file>

<file path=customXml/itemProps1.xml><?xml version="1.0" encoding="utf-8"?>
<ds:datastoreItem xmlns:ds="http://schemas.openxmlformats.org/officeDocument/2006/customXml" ds:itemID="{27E256BE-F697-4923-8B27-72E52FB3F916}">
  <ds:schemaRefs>
    <ds:schemaRef ds:uri="http://schemas.microsoft.com/sharepoint/v3/contenttype/forms"/>
  </ds:schemaRefs>
</ds:datastoreItem>
</file>

<file path=customXml/itemProps2.xml><?xml version="1.0" encoding="utf-8"?>
<ds:datastoreItem xmlns:ds="http://schemas.openxmlformats.org/officeDocument/2006/customXml" ds:itemID="{D6BF80B0-732B-40ED-8EC2-45DBA56FA997}">
  <ds:schemaRefs>
    <ds:schemaRef ds:uri="5a1f6c4c-88e6-458b-93d4-b3188bdac3e9"/>
    <ds:schemaRef ds:uri="9a9ec0f0-7796-43d0-ac1f-4c8c46ee0b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3E1D3C2-DF2E-4F98-9A26-A54280673A79}">
  <ds:schemaRefs>
    <ds:schemaRef ds:uri="http://schemas.microsoft.com/office/2006/documentManagement/types"/>
    <ds:schemaRef ds:uri="5a1f6c4c-88e6-458b-93d4-b3188bdac3e9"/>
    <ds:schemaRef ds:uri="http://purl.org/dc/elements/1.1/"/>
    <ds:schemaRef ds:uri="http://www.w3.org/XML/1998/namespace"/>
    <ds:schemaRef ds:uri="http://schemas.microsoft.com/office/infopath/2007/PartnerControls"/>
    <ds:schemaRef ds:uri="9a9ec0f0-7796-43d0-ac1f-4c8c46ee0bd1"/>
    <ds:schemaRef ds:uri="http://purl.org/dc/term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Omgeving-template-3_Groen_FlandersFont-ingesloten_0</Template>
  <TotalTime>147</TotalTime>
  <Words>1085</Words>
  <Application>Microsoft Macintosh PowerPoint</Application>
  <PresentationFormat>Diavoorstelling (4:3)</PresentationFormat>
  <Paragraphs>199</Paragraphs>
  <Slides>25</Slides>
  <Notes>12</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25</vt:i4>
      </vt:variant>
    </vt:vector>
  </HeadingPairs>
  <TitlesOfParts>
    <vt:vector size="33" baseType="lpstr">
      <vt:lpstr>vaud</vt:lpstr>
      <vt:lpstr>Lucida Sans Unicode</vt:lpstr>
      <vt:lpstr>FlandersArtSans-Bold</vt:lpstr>
      <vt:lpstr>FlandersArtSans-Medium</vt:lpstr>
      <vt:lpstr>Calibri</vt:lpstr>
      <vt:lpstr>FlandersArtSans-Regular</vt:lpstr>
      <vt:lpstr>Arial</vt:lpstr>
      <vt:lpstr>PowerpointTemplate_Groen_FlandersArt_20170307</vt:lpstr>
      <vt:lpstr>Omgeving &amp; Landbouw</vt:lpstr>
      <vt:lpstr>Willen we teveel in Vlaanderen?</vt:lpstr>
      <vt:lpstr>Vlaanderen heeft een groot landbouwareaal in Europa (relatief) </vt:lpstr>
      <vt:lpstr>België in top 5 van  exportlanden in Europa</vt:lpstr>
      <vt:lpstr>Vlaanderen als een van de meest dichtbebouwde gebieden in Europa</vt:lpstr>
      <vt:lpstr>Vlaanderen in Europa  </vt:lpstr>
      <vt:lpstr>Open Ruimte en Agrarisch gebied onder druk?</vt:lpstr>
      <vt:lpstr>Schaalvergroting in de landbouw</vt:lpstr>
      <vt:lpstr>Zonevreemde bebouwing en verharding in landbouwgebied</vt:lpstr>
      <vt:lpstr>Verpaarding en vertuining</vt:lpstr>
      <vt:lpstr>klimaatadaptatie</vt:lpstr>
      <vt:lpstr>klimaatadaptatie</vt:lpstr>
      <vt:lpstr>bodemerosie</vt:lpstr>
      <vt:lpstr>Verstoring van de biodiversiteit </vt:lpstr>
      <vt:lpstr>Behoud van CO2 in de bodem</vt:lpstr>
      <vt:lpstr>Kansen tot gedifferentieerde aanpak?</vt:lpstr>
      <vt:lpstr>Gewestplan</vt:lpstr>
      <vt:lpstr>AGNAS gebiedsgerichte aanpak van de verwevingsgebieden landbouw, natuur, bos</vt:lpstr>
      <vt:lpstr>Lokale planningsinitiatieven</vt:lpstr>
      <vt:lpstr>Diverse vormen van landbouw</vt:lpstr>
      <vt:lpstr>‘Verweving’ bestaat en levert op</vt:lpstr>
      <vt:lpstr>‘Verweving’ bestaat en levert op</vt:lpstr>
      <vt:lpstr>‘Verweving’ bestaat en levert op</vt:lpstr>
      <vt:lpstr>‘Verweving’ bestaat en levert op</vt:lpstr>
      <vt:lpstr>PowerPoint-presentatie</vt:lpstr>
    </vt:vector>
  </TitlesOfParts>
  <Company>departement LNE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Ruimte &amp; Landbouw</dc:title>
  <dc:creator>Symons Lieven</dc:creator>
  <cp:lastModifiedBy>Palmers Ivo</cp:lastModifiedBy>
  <cp:revision>3</cp:revision>
  <dcterms:created xsi:type="dcterms:W3CDTF">2021-09-17T12:46:18Z</dcterms:created>
  <dcterms:modified xsi:type="dcterms:W3CDTF">2021-12-03T10:21:28Z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0x010100DF1DC10219F6EC4C836107F5E3C4601B</vt:lpwstr>
  </property>
  <property fmtid="{D5CDD505-2E9C-101B-9397-08002B2CF9AE}" pid="3" name="FileLeafRef">
    <vt:lpwstr>sjabloon ppt omgevingsvergunning 18-04-2016.potx</vt:lpwstr>
  </property>
</Properties>
</file>